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</p:sldIdLst>
  <p:sldSz cx="10945813" cy="7200900"/>
  <p:notesSz cx="9928225" cy="6797675"/>
  <p:defaultTextStyle>
    <a:defPPr>
      <a:defRPr lang="ru-RU"/>
    </a:defPPr>
    <a:lvl1pPr marL="0" algn="l" defTabSz="9897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4873" algn="l" defTabSz="9897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9747" algn="l" defTabSz="9897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4620" algn="l" defTabSz="9897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9493" algn="l" defTabSz="9897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74366" algn="l" defTabSz="9897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9240" algn="l" defTabSz="9897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64113" algn="l" defTabSz="9897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8986" algn="l" defTabSz="9897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10" y="-84"/>
      </p:cViewPr>
      <p:guideLst>
        <p:guide orient="horz" pos="2268"/>
        <p:guide pos="3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936" y="2236948"/>
            <a:ext cx="9303941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1872" y="4080510"/>
            <a:ext cx="7662069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9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4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8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9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9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5714" y="288372"/>
            <a:ext cx="2462808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7290" y="288372"/>
            <a:ext cx="7205994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1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4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644" y="4627246"/>
            <a:ext cx="9303941" cy="143017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644" y="3052049"/>
            <a:ext cx="9303941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48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97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46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9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74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9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641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589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3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7291" y="1680212"/>
            <a:ext cx="4834401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4121" y="1680212"/>
            <a:ext cx="4834401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4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291" y="1611869"/>
            <a:ext cx="4836301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873" indent="0">
              <a:buNone/>
              <a:defRPr sz="2200" b="1"/>
            </a:lvl2pPr>
            <a:lvl3pPr marL="989747" indent="0">
              <a:buNone/>
              <a:defRPr sz="1900" b="1"/>
            </a:lvl3pPr>
            <a:lvl4pPr marL="1484620" indent="0">
              <a:buNone/>
              <a:defRPr sz="1700" b="1"/>
            </a:lvl4pPr>
            <a:lvl5pPr marL="1979493" indent="0">
              <a:buNone/>
              <a:defRPr sz="1700" b="1"/>
            </a:lvl5pPr>
            <a:lvl6pPr marL="2474366" indent="0">
              <a:buNone/>
              <a:defRPr sz="1700" b="1"/>
            </a:lvl6pPr>
            <a:lvl7pPr marL="2969240" indent="0">
              <a:buNone/>
              <a:defRPr sz="1700" b="1"/>
            </a:lvl7pPr>
            <a:lvl8pPr marL="3464113" indent="0">
              <a:buNone/>
              <a:defRPr sz="1700" b="1"/>
            </a:lvl8pPr>
            <a:lvl9pPr marL="39589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291" y="2283619"/>
            <a:ext cx="4836301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60322" y="1611869"/>
            <a:ext cx="4838202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873" indent="0">
              <a:buNone/>
              <a:defRPr sz="2200" b="1"/>
            </a:lvl2pPr>
            <a:lvl3pPr marL="989747" indent="0">
              <a:buNone/>
              <a:defRPr sz="1900" b="1"/>
            </a:lvl3pPr>
            <a:lvl4pPr marL="1484620" indent="0">
              <a:buNone/>
              <a:defRPr sz="1700" b="1"/>
            </a:lvl4pPr>
            <a:lvl5pPr marL="1979493" indent="0">
              <a:buNone/>
              <a:defRPr sz="1700" b="1"/>
            </a:lvl5pPr>
            <a:lvl6pPr marL="2474366" indent="0">
              <a:buNone/>
              <a:defRPr sz="1700" b="1"/>
            </a:lvl6pPr>
            <a:lvl7pPr marL="2969240" indent="0">
              <a:buNone/>
              <a:defRPr sz="1700" b="1"/>
            </a:lvl7pPr>
            <a:lvl8pPr marL="3464113" indent="0">
              <a:buNone/>
              <a:defRPr sz="1700" b="1"/>
            </a:lvl8pPr>
            <a:lvl9pPr marL="39589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60322" y="2283619"/>
            <a:ext cx="4838202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4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5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8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91" y="286702"/>
            <a:ext cx="3601097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9510" y="286704"/>
            <a:ext cx="6119013" cy="614576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7291" y="1506857"/>
            <a:ext cx="3601097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94873" indent="0">
              <a:buNone/>
              <a:defRPr sz="1300"/>
            </a:lvl2pPr>
            <a:lvl3pPr marL="989747" indent="0">
              <a:buNone/>
              <a:defRPr sz="1100"/>
            </a:lvl3pPr>
            <a:lvl4pPr marL="1484620" indent="0">
              <a:buNone/>
              <a:defRPr sz="1000"/>
            </a:lvl4pPr>
            <a:lvl5pPr marL="1979493" indent="0">
              <a:buNone/>
              <a:defRPr sz="1000"/>
            </a:lvl5pPr>
            <a:lvl6pPr marL="2474366" indent="0">
              <a:buNone/>
              <a:defRPr sz="1000"/>
            </a:lvl6pPr>
            <a:lvl7pPr marL="2969240" indent="0">
              <a:buNone/>
              <a:defRPr sz="1000"/>
            </a:lvl7pPr>
            <a:lvl8pPr marL="3464113" indent="0">
              <a:buNone/>
              <a:defRPr sz="1000"/>
            </a:lvl8pPr>
            <a:lvl9pPr marL="39589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455" y="5040630"/>
            <a:ext cx="6567488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45455" y="643414"/>
            <a:ext cx="6567488" cy="4320540"/>
          </a:xfrm>
        </p:spPr>
        <p:txBody>
          <a:bodyPr/>
          <a:lstStyle>
            <a:lvl1pPr marL="0" indent="0">
              <a:buNone/>
              <a:defRPr sz="3500"/>
            </a:lvl1pPr>
            <a:lvl2pPr marL="494873" indent="0">
              <a:buNone/>
              <a:defRPr sz="3000"/>
            </a:lvl2pPr>
            <a:lvl3pPr marL="989747" indent="0">
              <a:buNone/>
              <a:defRPr sz="2600"/>
            </a:lvl3pPr>
            <a:lvl4pPr marL="1484620" indent="0">
              <a:buNone/>
              <a:defRPr sz="2200"/>
            </a:lvl4pPr>
            <a:lvl5pPr marL="1979493" indent="0">
              <a:buNone/>
              <a:defRPr sz="2200"/>
            </a:lvl5pPr>
            <a:lvl6pPr marL="2474366" indent="0">
              <a:buNone/>
              <a:defRPr sz="2200"/>
            </a:lvl6pPr>
            <a:lvl7pPr marL="2969240" indent="0">
              <a:buNone/>
              <a:defRPr sz="2200"/>
            </a:lvl7pPr>
            <a:lvl8pPr marL="3464113" indent="0">
              <a:buNone/>
              <a:defRPr sz="2200"/>
            </a:lvl8pPr>
            <a:lvl9pPr marL="3958986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5455" y="5635705"/>
            <a:ext cx="656748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94873" indent="0">
              <a:buNone/>
              <a:defRPr sz="1300"/>
            </a:lvl2pPr>
            <a:lvl3pPr marL="989747" indent="0">
              <a:buNone/>
              <a:defRPr sz="1100"/>
            </a:lvl3pPr>
            <a:lvl4pPr marL="1484620" indent="0">
              <a:buNone/>
              <a:defRPr sz="1000"/>
            </a:lvl4pPr>
            <a:lvl5pPr marL="1979493" indent="0">
              <a:buNone/>
              <a:defRPr sz="1000"/>
            </a:lvl5pPr>
            <a:lvl6pPr marL="2474366" indent="0">
              <a:buNone/>
              <a:defRPr sz="1000"/>
            </a:lvl6pPr>
            <a:lvl7pPr marL="2969240" indent="0">
              <a:buNone/>
              <a:defRPr sz="1000"/>
            </a:lvl7pPr>
            <a:lvl8pPr marL="3464113" indent="0">
              <a:buNone/>
              <a:defRPr sz="1000"/>
            </a:lvl8pPr>
            <a:lvl9pPr marL="39589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4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91" y="288370"/>
            <a:ext cx="9851232" cy="1200150"/>
          </a:xfrm>
          <a:prstGeom prst="rect">
            <a:avLst/>
          </a:prstGeom>
        </p:spPr>
        <p:txBody>
          <a:bodyPr vert="horz" lIns="98975" tIns="49487" rIns="98975" bIns="494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291" y="1680212"/>
            <a:ext cx="9851232" cy="4752261"/>
          </a:xfrm>
          <a:prstGeom prst="rect">
            <a:avLst/>
          </a:prstGeom>
        </p:spPr>
        <p:txBody>
          <a:bodyPr vert="horz" lIns="98975" tIns="49487" rIns="98975" bIns="494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7291" y="6674169"/>
            <a:ext cx="2554023" cy="383381"/>
          </a:xfrm>
          <a:prstGeom prst="rect">
            <a:avLst/>
          </a:prstGeom>
        </p:spPr>
        <p:txBody>
          <a:bodyPr vert="horz" lIns="98975" tIns="49487" rIns="98975" bIns="494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206A-81EE-443A-B2C2-A6939B8F3EA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39820" y="6674169"/>
            <a:ext cx="3466174" cy="383381"/>
          </a:xfrm>
          <a:prstGeom prst="rect">
            <a:avLst/>
          </a:prstGeom>
        </p:spPr>
        <p:txBody>
          <a:bodyPr vert="horz" lIns="98975" tIns="49487" rIns="98975" bIns="494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44499" y="6674169"/>
            <a:ext cx="2554023" cy="383381"/>
          </a:xfrm>
          <a:prstGeom prst="rect">
            <a:avLst/>
          </a:prstGeom>
        </p:spPr>
        <p:txBody>
          <a:bodyPr vert="horz" lIns="98975" tIns="49487" rIns="98975" bIns="494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0E06-9804-4B34-B609-52EE9E45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7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974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155" indent="-371155" algn="l" defTabSz="98974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4169" indent="-309296" algn="l" defTabSz="98974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183" indent="-247437" algn="l" defTabSz="98974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2056" indent="-247437" algn="l" defTabSz="98974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930" indent="-247437" algn="l" defTabSz="98974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803" indent="-247437" algn="l" defTabSz="9897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676" indent="-247437" algn="l" defTabSz="9897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1550" indent="-247437" algn="l" defTabSz="9897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6423" indent="-247437" algn="l" defTabSz="9897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97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873" algn="l" defTabSz="9897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9747" algn="l" defTabSz="9897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620" algn="l" defTabSz="9897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493" algn="l" defTabSz="9897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4366" algn="l" defTabSz="9897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40" algn="l" defTabSz="9897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4113" algn="l" defTabSz="9897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8986" algn="l" defTabSz="9897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узей\Desktop\Спецоперация Украина\537146_full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7"/>
            <a:ext cx="11075108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18264" y="316364"/>
            <a:ext cx="9567876" cy="900160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/>
            <a:endParaRPr lang="ru-RU" sz="5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1645" y="651723"/>
            <a:ext cx="8102526" cy="1192547"/>
          </a:xfrm>
          <a:prstGeom prst="rect">
            <a:avLst/>
          </a:prstGeom>
        </p:spPr>
        <p:txBody>
          <a:bodyPr wrap="square" lIns="98975" tIns="49487" rIns="98975" bIns="4948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313" y="5490662"/>
            <a:ext cx="10915237" cy="1177159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/>
            <a:r>
              <a:rPr lang="ru-RU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ГЕРОИ  НАШЕГО  ВРЕМЕНИ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6433" y="198072"/>
            <a:ext cx="6283559" cy="392328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Музей «Чаша жизни» МБУ «Лицей № 76»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45" y="-9437"/>
            <a:ext cx="1137706" cy="108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7"/>
            <a:ext cx="1242966" cy="116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78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94039" y="198074"/>
            <a:ext cx="7585343" cy="860918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>
              <a:lnSpc>
                <a:spcPct val="115000"/>
              </a:lnSpc>
              <a:spcAft>
                <a:spcPts val="1082"/>
              </a:spcAft>
            </a:pPr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ГЕРОИ ОТЕЧЕСТВА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3054" y="4129709"/>
            <a:ext cx="9223087" cy="2869930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/>
              <a:t>           </a:t>
            </a:r>
            <a:r>
              <a:rPr lang="ru-RU" sz="2200" b="1" dirty="0">
                <a:solidFill>
                  <a:srgbClr val="C00000"/>
                </a:solidFill>
              </a:rPr>
              <a:t>Артемий </a:t>
            </a:r>
            <a:r>
              <a:rPr lang="ru-RU" sz="2200" b="1" dirty="0" err="1">
                <a:solidFill>
                  <a:srgbClr val="C00000"/>
                </a:solidFill>
              </a:rPr>
              <a:t>Артюнин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1700" dirty="0"/>
              <a:t>- ефрейтор</a:t>
            </a:r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700" dirty="0"/>
              <a:t>С первых дней специальной военной операции по защите Донецкой и Луганской народных республик ефрейтор Артемий </a:t>
            </a:r>
            <a:r>
              <a:rPr lang="ru-RU" sz="1700" dirty="0" err="1"/>
              <a:t>Артюнин</a:t>
            </a:r>
            <a:r>
              <a:rPr lang="ru-RU" sz="1700" dirty="0"/>
              <a:t> с целью бесперебойного тылового обеспечения российских подразделений неоднократно осуществлял подвоз материально-технического имущества группировке Воздушно-десантных войск на линию соприкосновения с силами националистов.</a:t>
            </a:r>
          </a:p>
          <a:p>
            <a:pPr algn="just"/>
            <a:r>
              <a:rPr lang="ru-RU" sz="1700" dirty="0"/>
              <a:t>В ходе одной из боевых операций смелые и решительные действия ефрейтора </a:t>
            </a:r>
            <a:r>
              <a:rPr lang="ru-RU" sz="1700" dirty="0" err="1"/>
              <a:t>Артюнина</a:t>
            </a:r>
            <a:r>
              <a:rPr lang="ru-RU" sz="1700" dirty="0"/>
              <a:t> позволили спасти жизни раненым бойцам, а также не допустить захвата противником военной техники и тыловых запасов.</a:t>
            </a:r>
          </a:p>
        </p:txBody>
      </p:sp>
      <p:pic>
        <p:nvPicPr>
          <p:cNvPr id="7" name="Рисунок 6" descr="C:\Users\Музей\Desktop\effaa356e4b347b58df27a1f0d60149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18" y="979862"/>
            <a:ext cx="6292387" cy="3527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94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94039" y="198074"/>
            <a:ext cx="7585343" cy="860918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>
              <a:lnSpc>
                <a:spcPct val="115000"/>
              </a:lnSpc>
              <a:spcAft>
                <a:spcPts val="1082"/>
              </a:spcAft>
            </a:pPr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ГЕРОИ ОТЕЧЕСТВА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3054" y="4129709"/>
            <a:ext cx="9223087" cy="2869930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/>
              <a:t>           </a:t>
            </a:r>
            <a:r>
              <a:rPr lang="ru-RU" sz="2200" b="1" dirty="0">
                <a:solidFill>
                  <a:srgbClr val="C00000"/>
                </a:solidFill>
              </a:rPr>
              <a:t>Артемий </a:t>
            </a:r>
            <a:r>
              <a:rPr lang="ru-RU" sz="2200" b="1" dirty="0" err="1">
                <a:solidFill>
                  <a:srgbClr val="C00000"/>
                </a:solidFill>
              </a:rPr>
              <a:t>Артюнин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1700" dirty="0"/>
              <a:t>- ефрейтор</a:t>
            </a:r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700" dirty="0"/>
              <a:t>С первых дней специальной военной операции по защите Донецкой и Луганской народных республик ефрейтор Артемий </a:t>
            </a:r>
            <a:r>
              <a:rPr lang="ru-RU" sz="1700" dirty="0" err="1"/>
              <a:t>Артюнин</a:t>
            </a:r>
            <a:r>
              <a:rPr lang="ru-RU" sz="1700" dirty="0"/>
              <a:t> с целью бесперебойного тылового обеспечения российских подразделений неоднократно осуществлял подвоз материально-технического имущества группировке Воздушно-десантных войск на линию соприкосновения с силами националистов.</a:t>
            </a:r>
          </a:p>
          <a:p>
            <a:pPr algn="just"/>
            <a:r>
              <a:rPr lang="ru-RU" sz="1700" dirty="0"/>
              <a:t>В ходе одной из боевых операций смелые и решительные действия ефрейтора </a:t>
            </a:r>
            <a:r>
              <a:rPr lang="ru-RU" sz="1700" dirty="0" err="1"/>
              <a:t>Артюнина</a:t>
            </a:r>
            <a:r>
              <a:rPr lang="ru-RU" sz="1700" dirty="0"/>
              <a:t> позволили спасти жизни раненым бойцам, а также не допустить захвата противником военной техники и тыловых запасов.</a:t>
            </a:r>
          </a:p>
        </p:txBody>
      </p:sp>
      <p:pic>
        <p:nvPicPr>
          <p:cNvPr id="7" name="Рисунок 6" descr="C:\Users\Музей\Desktop\effaa356e4b347b58df27a1f0d60149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18" y="979862"/>
            <a:ext cx="6292387" cy="3527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84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Музей\Desktop\Спецоперация Украина\лист 1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5" y="198072"/>
            <a:ext cx="9912664" cy="6726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50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Музей\Desktop\Спецоперация Украина\лист 8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3" y="273681"/>
            <a:ext cx="9912664" cy="6653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59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узей\Desktop\Спецоперация Украина\647654_full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3" y="273680"/>
            <a:ext cx="9912664" cy="6729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04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Музей\Desktop\Спецоперация Украина\фото 1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3" y="76248"/>
            <a:ext cx="9912665" cy="6926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98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узей\Desktop\a41aru1l6nalpjocdnq6m4lad69wplz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2" y="216074"/>
            <a:ext cx="9937104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99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5" y="12586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узей\Desktop\218e1767306b417991f89ac8ccd4a01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4" y="288082"/>
            <a:ext cx="9865096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11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5" y="12586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узей\Desktop\IMG_8813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6" y="216074"/>
            <a:ext cx="10009112" cy="676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29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5" y="12586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узей\Desktop\img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4" y="288082"/>
            <a:ext cx="9865096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08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узей\Desktop\Спецоперация Украина\карта украины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0945812" cy="720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496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Музей\Desktop\main_Победа_..-Будет-за-нами_..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6" y="144066"/>
            <a:ext cx="10081120" cy="6840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71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945812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80235" y="500507"/>
            <a:ext cx="7499146" cy="860918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>
              <a:lnSpc>
                <a:spcPct val="115000"/>
              </a:lnSpc>
              <a:spcAft>
                <a:spcPts val="1082"/>
              </a:spcAft>
            </a:pPr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ГЕРОИ ТОЛЬЯТТИ</a:t>
            </a:r>
          </a:p>
        </p:txBody>
      </p:sp>
      <p:pic>
        <p:nvPicPr>
          <p:cNvPr id="5" name="Рисунок 4" descr="C:\Users\Музей\Desktop\фото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98" y="1309558"/>
            <a:ext cx="7378883" cy="4407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80236" y="5717487"/>
            <a:ext cx="7843935" cy="1084826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Старшина Андрей </a:t>
            </a:r>
            <a:r>
              <a:rPr lang="ru-RU" sz="2600" b="1" dirty="0" err="1">
                <a:solidFill>
                  <a:srgbClr val="002060"/>
                </a:solidFill>
              </a:rPr>
              <a:t>Ахметшин</a:t>
            </a:r>
            <a:r>
              <a:rPr lang="ru-RU" sz="2600" b="1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За боевые заслуги посмертно его представили к ордену Мужества. Андрею было 32 года.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8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945812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80235" y="500507"/>
            <a:ext cx="7499146" cy="860918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>
              <a:lnSpc>
                <a:spcPct val="115000"/>
              </a:lnSpc>
              <a:spcAft>
                <a:spcPts val="1082"/>
              </a:spcAft>
            </a:pPr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ГЕРОИ ТОЛЬЯТТИ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4039" y="5188226"/>
            <a:ext cx="8619708" cy="1546490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Владимир Писарев - </a:t>
            </a:r>
            <a:r>
              <a:rPr lang="ru-RU" sz="1700" dirty="0">
                <a:solidFill>
                  <a:srgbClr val="002060"/>
                </a:solidFill>
              </a:rPr>
              <a:t>военнослужащий</a:t>
            </a:r>
            <a:r>
              <a:rPr lang="ru-RU" sz="1700" b="1" dirty="0">
                <a:solidFill>
                  <a:srgbClr val="002060"/>
                </a:solidFill>
              </a:rPr>
              <a:t> . </a:t>
            </a:r>
            <a:r>
              <a:rPr lang="ru-RU" sz="1700" dirty="0">
                <a:solidFill>
                  <a:srgbClr val="002060"/>
                </a:solidFill>
              </a:rPr>
              <a:t>погиб при выполнении боевой задачи в ходе спецоперации по оказанию помощи Луганской и Донецкой народным республикам».</a:t>
            </a:r>
            <a:endParaRPr lang="ru-RU" sz="1700" b="1" dirty="0">
              <a:solidFill>
                <a:srgbClr val="002060"/>
              </a:solidFill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«За героизм и самоотверженность, проявленные при выполнении воинского долга, тольяттинец представлен к государственной награде - ордену Мужества», </a:t>
            </a:r>
          </a:p>
        </p:txBody>
      </p:sp>
      <p:pic>
        <p:nvPicPr>
          <p:cNvPr id="7" name="Рисунок 6" descr="C:\Users\Музей\Desktop\600_qip_shot_-_screen_23051_n21229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30" y="1262917"/>
            <a:ext cx="7326752" cy="3905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94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945812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94039" y="198074"/>
            <a:ext cx="7585343" cy="860918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>
              <a:lnSpc>
                <a:spcPct val="115000"/>
              </a:lnSpc>
              <a:spcAft>
                <a:spcPts val="1082"/>
              </a:spcAft>
            </a:pPr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ГЕРОИ ТОЛЬЯТТИ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489" y="5037734"/>
            <a:ext cx="8485257" cy="2285154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Капитан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Валерий 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Кассаев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    Сержант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Егор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Букаткин</a:t>
            </a: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700" dirty="0">
                <a:solidFill>
                  <a:srgbClr val="002060"/>
                </a:solidFill>
              </a:rPr>
              <a:t>Погибли при выполнении боевой задачи в ходе спецоперации по оказанию помощи Луганской и Донецкой народным республикам.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За героизм и самоотверженность, проявленные при выполнении воинского долга, тольяттинцы  представлены к государственной награде - ордену Мужества</a:t>
            </a:r>
            <a:r>
              <a:rPr lang="ru-RU" sz="1700" dirty="0" smtClean="0">
                <a:solidFill>
                  <a:srgbClr val="002060"/>
                </a:solidFill>
              </a:rPr>
              <a:t>». </a:t>
            </a:r>
            <a:endParaRPr lang="ru-RU" sz="1700" dirty="0">
              <a:solidFill>
                <a:srgbClr val="002060"/>
              </a:solidFill>
            </a:endParaRPr>
          </a:p>
          <a:p>
            <a:endParaRPr lang="ru-RU" sz="1700" b="1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C:\Users\Музей\Desktop\2935a59cdb9fbf33ffabd0d53284f0df0f703050_12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39" y="1105373"/>
            <a:ext cx="6912768" cy="393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49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94039" y="198074"/>
            <a:ext cx="7585343" cy="860918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>
              <a:lnSpc>
                <a:spcPct val="115000"/>
              </a:lnSpc>
              <a:spcAft>
                <a:spcPts val="1082"/>
              </a:spcAft>
            </a:pPr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ГЕРОИ ТОЛЬЯТТИ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6433" y="4961401"/>
            <a:ext cx="8619708" cy="2515987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Алексей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Шпилевский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            Сергей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Гурзанов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- </a:t>
            </a:r>
          </a:p>
          <a:p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Старший сержант  		 Гвардии сержант</a:t>
            </a:r>
            <a:endParaRPr lang="ru-RU" sz="1700" dirty="0">
              <a:solidFill>
                <a:srgbClr val="002060"/>
              </a:solidFill>
            </a:endParaRPr>
          </a:p>
          <a:p>
            <a:endParaRPr lang="ru-RU" sz="1700" dirty="0">
              <a:solidFill>
                <a:srgbClr val="002060"/>
              </a:solidFill>
            </a:endParaRPr>
          </a:p>
          <a:p>
            <a:r>
              <a:rPr lang="ru-RU" sz="1700" dirty="0">
                <a:solidFill>
                  <a:srgbClr val="002060"/>
                </a:solidFill>
              </a:rPr>
              <a:t>Погибли при выполнении боевой задачи в ходе спецоперации по оказанию помощи Луганской и Донецкой народным республикам.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За героизм и самоотверженность, проявленные при выполнении воинского долга, тольяттинцы  представлены к государственной награде - ордену Мужества», </a:t>
            </a:r>
          </a:p>
          <a:p>
            <a:endParaRPr lang="ru-RU" sz="1700" b="1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C:\Users\Музей\Desktop\4b04625c03305e96e689ac6cbb9363630dc651f2_1200_800_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33" y="1038302"/>
            <a:ext cx="7671540" cy="3847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98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94039" y="198074"/>
            <a:ext cx="7585343" cy="860918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>
              <a:lnSpc>
                <a:spcPct val="115000"/>
              </a:lnSpc>
              <a:spcAft>
                <a:spcPts val="1082"/>
              </a:spcAft>
            </a:pPr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ГЕРОИ ОТЕЧЕСТВА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7841" y="4658967"/>
            <a:ext cx="8878300" cy="2346709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>
                <a:solidFill>
                  <a:srgbClr val="C00000"/>
                </a:solidFill>
              </a:rPr>
              <a:t>Олег Борисов</a:t>
            </a:r>
            <a:r>
              <a:rPr lang="ru-RU" sz="1700" dirty="0"/>
              <a:t>, </a:t>
            </a:r>
            <a:r>
              <a:rPr lang="ru-RU" sz="1700" dirty="0">
                <a:solidFill>
                  <a:srgbClr val="002060"/>
                </a:solidFill>
              </a:rPr>
              <a:t>сержант командир танка</a:t>
            </a:r>
          </a:p>
          <a:p>
            <a:endParaRPr lang="ru-RU" sz="1700" dirty="0">
              <a:solidFill>
                <a:srgbClr val="002060"/>
              </a:solidFill>
            </a:endParaRPr>
          </a:p>
          <a:p>
            <a:r>
              <a:rPr lang="ru-RU" sz="1700" dirty="0">
                <a:solidFill>
                  <a:srgbClr val="002060"/>
                </a:solidFill>
              </a:rPr>
              <a:t>Экипаж танка под командованием сержанта Олега Борисова выполнял боевую задачу по поддержке мотострелковых подразделений.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Благодаря мужеству, профессионализму и отваге сержанта Олега Борисова и умелому руководству удалось нанести значительный урон противнику, а также спасти жизни раненым российским военнослужащим.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Музей\Desktop\aa47347fdf5b47fba469f64f196349a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36" y="979862"/>
            <a:ext cx="7930131" cy="3981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52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94039" y="198074"/>
            <a:ext cx="7585343" cy="860918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>
              <a:lnSpc>
                <a:spcPct val="115000"/>
              </a:lnSpc>
              <a:spcAft>
                <a:spcPts val="1082"/>
              </a:spcAft>
            </a:pPr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ГЕРОИ ОТЕЧЕСТВА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4038" y="4507753"/>
            <a:ext cx="8792102" cy="2146655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>
                <a:solidFill>
                  <a:srgbClr val="C00000"/>
                </a:solidFill>
              </a:rPr>
              <a:t>Александр Бялик</a:t>
            </a:r>
            <a:r>
              <a:rPr lang="ru-RU" sz="1700" dirty="0">
                <a:solidFill>
                  <a:srgbClr val="C00000"/>
                </a:solidFill>
              </a:rPr>
              <a:t>, </a:t>
            </a:r>
            <a:r>
              <a:rPr lang="ru-RU" sz="1700" dirty="0">
                <a:solidFill>
                  <a:srgbClr val="002060"/>
                </a:solidFill>
              </a:rPr>
              <a:t>лейтенант командир танкового взвода</a:t>
            </a:r>
          </a:p>
          <a:p>
            <a:endParaRPr lang="ru-RU" sz="1700" dirty="0"/>
          </a:p>
          <a:p>
            <a:r>
              <a:rPr lang="ru-RU" sz="1700" dirty="0">
                <a:solidFill>
                  <a:srgbClr val="002060"/>
                </a:solidFill>
              </a:rPr>
              <a:t>В ходе совершения марша </a:t>
            </a:r>
            <a:r>
              <a:rPr lang="ru-RU" sz="1700" dirty="0" err="1">
                <a:solidFill>
                  <a:srgbClr val="002060"/>
                </a:solidFill>
              </a:rPr>
              <a:t>батальонно</a:t>
            </a:r>
            <a:r>
              <a:rPr lang="ru-RU" sz="1700" dirty="0">
                <a:solidFill>
                  <a:srgbClr val="002060"/>
                </a:solidFill>
              </a:rPr>
              <a:t>-тактическая группа танкового полка, в составе которой действовал взвод лейтенанта Александра Бялика, обнаружила вооруженное формирование украинских националистов и с ходу приступила к их уничтожению.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700" dirty="0">
                <a:solidFill>
                  <a:srgbClr val="002060"/>
                </a:solidFill>
              </a:rPr>
              <a:t>лейтенант Бялик со своим экипажем обнаружил и уничтожил три позиции националистов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7" name="Рисунок 6" descr="C:\Users\Музей\Desktop\4bfd76df2872495980b93869c411f9e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78" y="979862"/>
            <a:ext cx="7585343" cy="390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75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узей\Desktop\1619595719_19-phonoteka_org-p-fon-trikolor-dlya-teksta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5"/>
            <a:ext cx="11074500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94039" y="198074"/>
            <a:ext cx="7585343" cy="860918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pPr algn="ctr">
              <a:lnSpc>
                <a:spcPct val="115000"/>
              </a:lnSpc>
              <a:spcAft>
                <a:spcPts val="1082"/>
              </a:spcAft>
            </a:pPr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ГЕРОИ ОТЕЧЕСТВА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9250" y="4356534"/>
            <a:ext cx="9136891" cy="2608320"/>
          </a:xfrm>
          <a:prstGeom prst="rect">
            <a:avLst/>
          </a:prstGeom>
        </p:spPr>
        <p:txBody>
          <a:bodyPr wrap="square" lIns="98975" tIns="49487" rIns="98975" bIns="49487">
            <a:spAutoFit/>
          </a:bodyPr>
          <a:lstStyle/>
          <a:p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>
                <a:solidFill>
                  <a:srgbClr val="C00000"/>
                </a:solidFill>
              </a:rPr>
              <a:t>           Алексей Марин </a:t>
            </a:r>
            <a:r>
              <a:rPr lang="ru-RU" sz="1700" dirty="0">
                <a:solidFill>
                  <a:srgbClr val="C00000"/>
                </a:solidFill>
              </a:rPr>
              <a:t> </a:t>
            </a:r>
            <a:r>
              <a:rPr lang="ru-RU" sz="1700" dirty="0">
                <a:solidFill>
                  <a:srgbClr val="002060"/>
                </a:solidFill>
              </a:rPr>
              <a:t>- рядовой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Рядовой Алексей Марин в составе </a:t>
            </a:r>
            <a:r>
              <a:rPr lang="ru-RU" sz="1700" dirty="0" err="1">
                <a:solidFill>
                  <a:srgbClr val="002060"/>
                </a:solidFill>
              </a:rPr>
              <a:t>батальонно</a:t>
            </a:r>
            <a:r>
              <a:rPr lang="ru-RU" sz="1700" dirty="0">
                <a:solidFill>
                  <a:srgbClr val="002060"/>
                </a:solidFill>
              </a:rPr>
              <a:t>-тактической группы российских десантников выполнял боевую задачу по освобождению стратегически важных районов от вооруженных формирований украинских радикалов. Несмотря на полученную контузию, Алексей самостоятельно выбрался из боевой машины и продолжил атаковать националистов из стрелкового оружия. В результате смелых и мужественных действий рядового Марина группа националистов численностью до 30 человек была ликвидирована.</a:t>
            </a:r>
          </a:p>
          <a:p>
            <a:endParaRPr lang="ru-RU" sz="1700" dirty="0"/>
          </a:p>
        </p:txBody>
      </p:sp>
      <p:pic>
        <p:nvPicPr>
          <p:cNvPr id="8" name="Рисунок 7" descr="C:\Users\Музей\Desktop\8b60b3adfc1c4524b17ce1ea00624ca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21" y="1040130"/>
            <a:ext cx="6550978" cy="3694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310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451</Words>
  <Application>Microsoft Office PowerPoint</Application>
  <PresentationFormat>Произвольный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14</cp:revision>
  <cp:lastPrinted>2023-01-30T10:57:40Z</cp:lastPrinted>
  <dcterms:created xsi:type="dcterms:W3CDTF">2023-01-27T06:52:51Z</dcterms:created>
  <dcterms:modified xsi:type="dcterms:W3CDTF">2023-01-30T11:36:36Z</dcterms:modified>
</cp:coreProperties>
</file>