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63" r:id="rId3"/>
    <p:sldId id="264" r:id="rId4"/>
    <p:sldId id="270" r:id="rId5"/>
    <p:sldId id="271" r:id="rId6"/>
    <p:sldId id="267" r:id="rId7"/>
    <p:sldId id="268" r:id="rId8"/>
    <p:sldId id="269" r:id="rId9"/>
    <p:sldId id="265" r:id="rId10"/>
  </p:sldIdLst>
  <p:sldSz cx="6858000" cy="9144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884" y="137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fld id="{7FC00276-C558-49F7-B0D9-AAA7C7F30088}" type="datetimeFigureOut">
              <a:rPr lang="ru-RU" smtClean="0"/>
              <a:pPr/>
              <a:t>26.10.2022</a:t>
            </a:fld>
            <a:endParaRPr lang="ru-RU"/>
          </a:p>
        </p:txBody>
      </p:sp>
      <p:sp>
        <p:nvSpPr>
          <p:cNvPr id="4" name="Образ слайда 3"/>
          <p:cNvSpPr>
            <a:spLocks noGrp="1" noRot="1" noChangeAspect="1"/>
          </p:cNvSpPr>
          <p:nvPr>
            <p:ph type="sldImg" idx="2"/>
          </p:nvPr>
        </p:nvSpPr>
        <p:spPr>
          <a:xfrm>
            <a:off x="1982788" y="746125"/>
            <a:ext cx="27955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587F5467-0EF8-4B38-BC08-E209C3B48653}" type="slidenum">
              <a:rPr lang="ru-RU" smtClean="0"/>
              <a:pPr/>
              <a:t>‹#›</a:t>
            </a:fld>
            <a:endParaRPr lang="ru-RU"/>
          </a:p>
        </p:txBody>
      </p:sp>
    </p:spTree>
    <p:extLst>
      <p:ext uri="{BB962C8B-B14F-4D97-AF65-F5344CB8AC3E}">
        <p14:creationId xmlns:p14="http://schemas.microsoft.com/office/powerpoint/2010/main" val="1609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71831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24185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7281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266472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39418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142703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71046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61367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226894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200314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0F4B8-A46D-484E-B6CB-CA034F444D14}"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3C2FA4-CF81-40AE-8D50-C7896279137C}" type="slidenum">
              <a:rPr lang="ru-RU" smtClean="0"/>
              <a:pPr/>
              <a:t>‹#›</a:t>
            </a:fld>
            <a:endParaRPr lang="ru-RU"/>
          </a:p>
        </p:txBody>
      </p:sp>
    </p:spTree>
    <p:extLst>
      <p:ext uri="{BB962C8B-B14F-4D97-AF65-F5344CB8AC3E}">
        <p14:creationId xmlns:p14="http://schemas.microsoft.com/office/powerpoint/2010/main" val="341831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100F4B8-A46D-484E-B6CB-CA034F444D14}" type="datetimeFigureOut">
              <a:rPr lang="ru-RU" smtClean="0"/>
              <a:pPr/>
              <a:t>26.10.2022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63C2FA4-CF81-40AE-8D50-C7896279137C}" type="slidenum">
              <a:rPr lang="ru-RU" smtClean="0"/>
              <a:pPr/>
              <a:t>‹#›</a:t>
            </a:fld>
            <a:endParaRPr lang="ru-RU"/>
          </a:p>
        </p:txBody>
      </p:sp>
    </p:spTree>
    <p:extLst>
      <p:ext uri="{BB962C8B-B14F-4D97-AF65-F5344CB8AC3E}">
        <p14:creationId xmlns:p14="http://schemas.microsoft.com/office/powerpoint/2010/main" val="419326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cboss7@yandex.r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410396" y="5508104"/>
            <a:ext cx="3312365" cy="1846659"/>
          </a:xfrm>
          <a:prstGeom prst="rect">
            <a:avLst/>
          </a:prstGeom>
        </p:spPr>
        <p:txBody>
          <a:bodyPr wrap="square">
            <a:spAutoFit/>
          </a:bodyP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r>
              <a:rPr lang="ru-RU" sz="1200" dirty="0" smtClean="0"/>
              <a:t> </a:t>
            </a:r>
          </a:p>
          <a:p>
            <a:endParaRPr lang="ru-RU" dirty="0">
              <a:solidFill>
                <a:schemeClr val="bg1">
                  <a:lumMod val="9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63" y="8577263"/>
            <a:ext cx="53022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708" y="110243"/>
            <a:ext cx="1042220" cy="97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3670" y="2160290"/>
            <a:ext cx="5030965" cy="307777"/>
          </a:xfrm>
          <a:prstGeom prst="rect">
            <a:avLst/>
          </a:prstGeom>
        </p:spPr>
        <p:txBody>
          <a:bodyPr wrap="square">
            <a:spAutoFit/>
          </a:bodyPr>
          <a:lstStyle/>
          <a:p>
            <a:r>
              <a:rPr lang="ru-RU" sz="1400" b="1" dirty="0">
                <a:solidFill>
                  <a:srgbClr val="C00000"/>
                </a:solidFill>
              </a:rPr>
              <a:t>Все победы начинаются с победы над самим собой</a:t>
            </a:r>
          </a:p>
        </p:txBody>
      </p:sp>
      <p:sp>
        <p:nvSpPr>
          <p:cNvPr id="10" name="Скругленный прямоугольник 9"/>
          <p:cNvSpPr/>
          <p:nvPr/>
        </p:nvSpPr>
        <p:spPr>
          <a:xfrm>
            <a:off x="5329540" y="1267495"/>
            <a:ext cx="1167363" cy="9108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32657" y="6733848"/>
            <a:ext cx="4896544" cy="3231654"/>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solidFill>
                <a:srgbClr val="002060"/>
              </a:solidFill>
            </a:endParaRPr>
          </a:p>
          <a:p>
            <a:endParaRPr lang="ru-RU" sz="1200" dirty="0">
              <a:solidFill>
                <a:srgbClr val="002060"/>
              </a:solidFill>
            </a:endParaRPr>
          </a:p>
          <a:p>
            <a:endParaRPr lang="ru-RU" sz="1200" dirty="0" smtClean="0">
              <a:solidFill>
                <a:srgbClr val="002060"/>
              </a:solidFill>
            </a:endParaRPr>
          </a:p>
          <a:p>
            <a:endParaRPr lang="ru-RU" sz="1200" dirty="0">
              <a:solidFill>
                <a:srgbClr val="002060"/>
              </a:solidFill>
            </a:endParaRPr>
          </a:p>
          <a:p>
            <a:endParaRPr lang="ru-RU" sz="1200" dirty="0" smtClean="0">
              <a:solidFill>
                <a:srgbClr val="002060"/>
              </a:solidFill>
            </a:endParaRPr>
          </a:p>
          <a:p>
            <a:endParaRPr lang="ru-RU" sz="1200" dirty="0">
              <a:solidFill>
                <a:srgbClr val="002060"/>
              </a:solidFill>
            </a:endParaRPr>
          </a:p>
          <a:p>
            <a:endParaRPr lang="ru-RU" sz="1200" dirty="0" smtClean="0">
              <a:solidFill>
                <a:srgbClr val="002060"/>
              </a:solidFill>
            </a:endParaRPr>
          </a:p>
          <a:p>
            <a:endParaRPr lang="ru-RU" sz="1200" dirty="0">
              <a:solidFill>
                <a:srgbClr val="002060"/>
              </a:solidFill>
            </a:endParaRPr>
          </a:p>
          <a:p>
            <a:endParaRPr lang="ru-RU" sz="1200" dirty="0" smtClean="0">
              <a:solidFill>
                <a:srgbClr val="002060"/>
              </a:solidFill>
            </a:endParaRPr>
          </a:p>
          <a:p>
            <a:endParaRPr lang="ru-RU" sz="1200" dirty="0">
              <a:solidFill>
                <a:srgbClr val="002060"/>
              </a:solidFill>
            </a:endParaRPr>
          </a:p>
          <a:p>
            <a:endParaRPr lang="ru-RU" sz="1200" dirty="0" smtClean="0">
              <a:solidFill>
                <a:srgbClr val="002060"/>
              </a:solidFill>
            </a:endParaRPr>
          </a:p>
          <a:p>
            <a:endParaRPr lang="ru-RU" sz="1200" dirty="0" smtClean="0">
              <a:solidFill>
                <a:srgbClr val="002060"/>
              </a:solidFill>
            </a:endParaRPr>
          </a:p>
        </p:txBody>
      </p:sp>
      <p:sp>
        <p:nvSpPr>
          <p:cNvPr id="17" name="Прямоугольник 16"/>
          <p:cNvSpPr/>
          <p:nvPr/>
        </p:nvSpPr>
        <p:spPr>
          <a:xfrm>
            <a:off x="2857496" y="8286776"/>
            <a:ext cx="3167782" cy="2450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9" name="Рисунок 18" descr="C:\Users\stud\AppData\Local\Microsoft\Windows\Temporary Internet Files\Content.Word\IMG_20221012_105739.jpg"/>
          <p:cNvPicPr/>
          <p:nvPr/>
        </p:nvPicPr>
        <p:blipFill rotWithShape="1">
          <a:blip r:embed="rId4" cstate="print">
            <a:extLst>
              <a:ext uri="{28A0092B-C50C-407E-A947-70E740481C1C}">
                <a14:useLocalDpi xmlns:a14="http://schemas.microsoft.com/office/drawing/2010/main" val="0"/>
              </a:ext>
            </a:extLst>
          </a:blip>
          <a:srcRect t="7267" b="16006"/>
          <a:stretch/>
        </p:blipFill>
        <p:spPr bwMode="auto">
          <a:xfrm>
            <a:off x="733670" y="97070"/>
            <a:ext cx="4247652" cy="209866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733670" y="1883291"/>
            <a:ext cx="4447188" cy="276999"/>
          </a:xfrm>
          <a:prstGeom prst="rect">
            <a:avLst/>
          </a:prstGeom>
          <a:noFill/>
        </p:spPr>
        <p:txBody>
          <a:bodyPr wrap="square" rtlCol="0">
            <a:spAutoFit/>
          </a:bodyPr>
          <a:lstStyle/>
          <a:p>
            <a:r>
              <a:rPr lang="ru-RU" sz="1200" dirty="0">
                <a:solidFill>
                  <a:schemeClr val="bg1"/>
                </a:solidFill>
                <a:latin typeface="Arial Black" pitchFamily="34" charset="0"/>
              </a:rPr>
              <a:t>Газета МБУ «Лицей № 76 имени </a:t>
            </a:r>
            <a:r>
              <a:rPr lang="ru-RU" sz="1200" dirty="0" err="1">
                <a:solidFill>
                  <a:schemeClr val="bg1"/>
                </a:solidFill>
                <a:latin typeface="Arial Black" pitchFamily="34" charset="0"/>
              </a:rPr>
              <a:t>В.Н.Полякова</a:t>
            </a:r>
            <a:r>
              <a:rPr lang="ru-RU" sz="1200" dirty="0">
                <a:solidFill>
                  <a:schemeClr val="bg1"/>
                </a:solidFill>
                <a:latin typeface="Arial Black" pitchFamily="34" charset="0"/>
              </a:rPr>
              <a:t>»</a:t>
            </a:r>
          </a:p>
        </p:txBody>
      </p:sp>
      <p:sp>
        <p:nvSpPr>
          <p:cNvPr id="12" name="Прямоугольник 11"/>
          <p:cNvSpPr/>
          <p:nvPr/>
        </p:nvSpPr>
        <p:spPr>
          <a:xfrm>
            <a:off x="5329540" y="1261269"/>
            <a:ext cx="1188542" cy="923330"/>
          </a:xfrm>
          <a:prstGeom prst="rect">
            <a:avLst/>
          </a:prstGeom>
        </p:spPr>
        <p:txBody>
          <a:bodyPr wrap="square">
            <a:spAutoFit/>
          </a:bodyPr>
          <a:lstStyle/>
          <a:p>
            <a:r>
              <a:rPr lang="ru-RU" b="1" dirty="0" smtClean="0"/>
              <a:t>  Октябрь</a:t>
            </a:r>
            <a:endParaRPr lang="ru-RU" b="1" dirty="0"/>
          </a:p>
          <a:p>
            <a:pPr algn="ctr"/>
            <a:r>
              <a:rPr lang="ru-RU" b="1" dirty="0"/>
              <a:t>2022</a:t>
            </a:r>
          </a:p>
          <a:p>
            <a:pPr algn="ctr"/>
            <a:r>
              <a:rPr lang="ru-RU" b="1" dirty="0" smtClean="0"/>
              <a:t>№2</a:t>
            </a:r>
            <a:endParaRPr lang="ru-RU" b="1" dirty="0"/>
          </a:p>
        </p:txBody>
      </p:sp>
      <p:sp>
        <p:nvSpPr>
          <p:cNvPr id="14" name="TextBox 13"/>
          <p:cNvSpPr txBox="1"/>
          <p:nvPr/>
        </p:nvSpPr>
        <p:spPr>
          <a:xfrm>
            <a:off x="1844824" y="110243"/>
            <a:ext cx="3024336" cy="923330"/>
          </a:xfrm>
          <a:prstGeom prst="rect">
            <a:avLst/>
          </a:prstGeom>
          <a:noFill/>
        </p:spPr>
        <p:txBody>
          <a:bodyPr wrap="square" rtlCol="0">
            <a:spAutoFit/>
          </a:bodyPr>
          <a:lstStyle/>
          <a:p>
            <a:pPr algn="ctr"/>
            <a:r>
              <a:rPr lang="ru-RU" sz="5400" b="1" i="1" dirty="0">
                <a:solidFill>
                  <a:srgbClr val="C00000"/>
                </a:solidFill>
              </a:rPr>
              <a:t>ЭРИДАН</a:t>
            </a:r>
          </a:p>
        </p:txBody>
      </p:sp>
      <p:sp>
        <p:nvSpPr>
          <p:cNvPr id="15" name="Заголовок 14"/>
          <p:cNvSpPr>
            <a:spLocks noGrp="1"/>
          </p:cNvSpPr>
          <p:nvPr>
            <p:ph type="title"/>
          </p:nvPr>
        </p:nvSpPr>
        <p:spPr>
          <a:xfrm rot="10800000" flipV="1">
            <a:off x="439741" y="2496667"/>
            <a:ext cx="6267247" cy="288032"/>
          </a:xfrm>
        </p:spPr>
        <p:style>
          <a:lnRef idx="1">
            <a:schemeClr val="accent1"/>
          </a:lnRef>
          <a:fillRef idx="2">
            <a:schemeClr val="accent1"/>
          </a:fillRef>
          <a:effectRef idx="1">
            <a:schemeClr val="accent1"/>
          </a:effectRef>
          <a:fontRef idx="minor">
            <a:schemeClr val="dk1"/>
          </a:fontRef>
        </p:style>
        <p:txBody>
          <a:bodyPr anchor="t">
            <a:noAutofit/>
          </a:bodyPr>
          <a:lstStyle/>
          <a:p>
            <a:r>
              <a:rPr lang="ru-RU" sz="1600" b="1" i="1" dirty="0" smtClean="0">
                <a:solidFill>
                  <a:srgbClr val="C00000"/>
                </a:solidFill>
              </a:rPr>
              <a:t>19 октября – День лицеиста!</a:t>
            </a:r>
            <a:br>
              <a:rPr lang="ru-RU" sz="1600" b="1" i="1" dirty="0" smtClean="0">
                <a:solidFill>
                  <a:srgbClr val="C00000"/>
                </a:solidFill>
              </a:rPr>
            </a:br>
            <a:r>
              <a:rPr lang="ru-RU" sz="1600" b="1" i="1" dirty="0" smtClean="0">
                <a:solidFill>
                  <a:srgbClr val="C00000"/>
                </a:solidFill>
              </a:rPr>
              <a:t/>
            </a:r>
            <a:br>
              <a:rPr lang="ru-RU" sz="1600" b="1" i="1" dirty="0" smtClean="0">
                <a:solidFill>
                  <a:srgbClr val="C00000"/>
                </a:solidFill>
              </a:rPr>
            </a:br>
            <a:r>
              <a:rPr lang="ru-RU" sz="1600" b="1" dirty="0" smtClean="0"/>
              <a:t/>
            </a:r>
            <a:br>
              <a:rPr lang="ru-RU" sz="1600" b="1" dirty="0" smtClean="0"/>
            </a:br>
            <a:r>
              <a:rPr lang="ru-RU" sz="1600" b="1" dirty="0" smtClean="0"/>
              <a:t>	</a:t>
            </a:r>
            <a:r>
              <a:rPr lang="ru-RU" sz="1600" b="1" dirty="0" smtClean="0">
                <a:solidFill>
                  <a:srgbClr val="002060"/>
                </a:solidFill>
              </a:rPr>
              <a:t>	</a:t>
            </a:r>
            <a:endParaRPr lang="ru-RU" sz="1600" b="1" i="1" dirty="0">
              <a:solidFill>
                <a:srgbClr val="C00000"/>
              </a:solidFill>
            </a:endParaRPr>
          </a:p>
        </p:txBody>
      </p:sp>
      <p:sp>
        <p:nvSpPr>
          <p:cNvPr id="20" name="Объект 19"/>
          <p:cNvSpPr>
            <a:spLocks noGrp="1"/>
          </p:cNvSpPr>
          <p:nvPr>
            <p:ph sz="half" idx="2"/>
          </p:nvPr>
        </p:nvSpPr>
        <p:spPr>
          <a:xfrm>
            <a:off x="3722761" y="3059832"/>
            <a:ext cx="2795320" cy="44196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nSpc>
                <a:spcPct val="120000"/>
              </a:lnSpc>
              <a:spcBef>
                <a:spcPts val="0"/>
              </a:spcBef>
              <a:buNone/>
            </a:pPr>
            <a:r>
              <a:rPr lang="ru-RU" sz="1500" b="1" dirty="0" smtClean="0"/>
              <a:t>19 </a:t>
            </a:r>
            <a:r>
              <a:rPr lang="ru-RU" sz="1500" b="1" dirty="0"/>
              <a:t>октября </a:t>
            </a:r>
            <a:r>
              <a:rPr lang="ru-RU" sz="1500" dirty="0"/>
              <a:t>отмечается </a:t>
            </a:r>
            <a:r>
              <a:rPr lang="ru-RU" sz="1500" b="1" dirty="0"/>
              <a:t>Всероссийский день лицеиста</a:t>
            </a:r>
            <a:r>
              <a:rPr lang="ru-RU" sz="1500" dirty="0"/>
              <a:t>. Такая дата праздника была выбрана потому, что в этот день в 1811 году открылся Императорский Царскосельский лицей — привилегированное учебное заведение, воспетое Александром Сергеевичем Пушкиным.</a:t>
            </a:r>
            <a:br>
              <a:rPr lang="ru-RU" sz="1500" dirty="0"/>
            </a:br>
            <a:r>
              <a:rPr lang="ru-RU" sz="1500" dirty="0"/>
              <a:t/>
            </a:r>
            <a:br>
              <a:rPr lang="ru-RU" sz="1500" dirty="0"/>
            </a:br>
            <a:r>
              <a:rPr lang="ru-RU" sz="1500" b="1" dirty="0" smtClean="0"/>
              <a:t>Лицей </a:t>
            </a:r>
            <a:r>
              <a:rPr lang="ru-RU" sz="1500" b="1" dirty="0"/>
              <a:t>в Царском Селе</a:t>
            </a:r>
            <a:r>
              <a:rPr lang="ru-RU" sz="1500" dirty="0"/>
              <a:t> был основан по указу императора Александра I. Открытие учебного заведения состоялось 19 октября 1811 года (по старому стилю). Впоследствии выпускники отмечали эту дату как День лицея, собираясь вместе на так называемый «лицейский обед».</a:t>
            </a:r>
          </a:p>
          <a:p>
            <a:pPr marL="0" indent="0" algn="just">
              <a:spcBef>
                <a:spcPts val="0"/>
              </a:spcBef>
              <a:buNone/>
            </a:pPr>
            <a:endParaRPr lang="ru-RU" sz="1400" dirty="0"/>
          </a:p>
        </p:txBody>
      </p:sp>
      <p:sp>
        <p:nvSpPr>
          <p:cNvPr id="4" name="Объект 3"/>
          <p:cNvSpPr>
            <a:spLocks noGrp="1"/>
          </p:cNvSpPr>
          <p:nvPr>
            <p:ph sz="half" idx="1"/>
          </p:nvPr>
        </p:nvSpPr>
        <p:spPr>
          <a:xfrm>
            <a:off x="552103" y="6517824"/>
            <a:ext cx="3028950" cy="432047"/>
          </a:xfrm>
        </p:spPr>
        <p:txBody>
          <a:bodyPr>
            <a:normAutofit fontScale="92500" lnSpcReduction="20000"/>
          </a:bodyPr>
          <a:lstStyle/>
          <a:p>
            <a:endParaRPr lang="ru-RU" dirty="0"/>
          </a:p>
        </p:txBody>
      </p:sp>
      <p:sp>
        <p:nvSpPr>
          <p:cNvPr id="7" name="TextBox 6"/>
          <p:cNvSpPr txBox="1"/>
          <p:nvPr/>
        </p:nvSpPr>
        <p:spPr>
          <a:xfrm>
            <a:off x="707832" y="3203848"/>
            <a:ext cx="1857072" cy="492443"/>
          </a:xfrm>
          <a:prstGeom prst="rect">
            <a:avLst/>
          </a:prstGeom>
          <a:noFill/>
        </p:spPr>
        <p:txBody>
          <a:bodyPr wrap="square" rtlCol="0">
            <a:spAutoFit/>
          </a:bodyPr>
          <a:lstStyle/>
          <a:p>
            <a:r>
              <a:rPr lang="ru-RU" sz="1400" dirty="0">
                <a:solidFill>
                  <a:srgbClr val="002060"/>
                </a:solidFill>
              </a:rPr>
              <a:t>	</a:t>
            </a:r>
            <a:r>
              <a:rPr lang="ru-RU" sz="1200" b="1" dirty="0">
                <a:solidFill>
                  <a:srgbClr val="002060"/>
                </a:solidFill>
              </a:rPr>
              <a:t>	</a:t>
            </a:r>
            <a:endParaRPr lang="ru-RU" dirty="0"/>
          </a:p>
        </p:txBody>
      </p:sp>
      <p:pic>
        <p:nvPicPr>
          <p:cNvPr id="23" name="Рисунок 22" descr="C:\Users\stud\Desktop\Газета\ШГ октябрь 2022\фото день лицеиста\attachments (1)\IMG_20221019_090415.jpg"/>
          <p:cNvPicPr/>
          <p:nvPr/>
        </p:nvPicPr>
        <p:blipFill rotWithShape="1">
          <a:blip r:embed="rId5" cstate="print">
            <a:extLst>
              <a:ext uri="{28A0092B-C50C-407E-A947-70E740481C1C}">
                <a14:useLocalDpi xmlns:a14="http://schemas.microsoft.com/office/drawing/2010/main" val="0"/>
              </a:ext>
            </a:extLst>
          </a:blip>
          <a:srcRect l="5369" t="-1" r="3640" b="1277"/>
          <a:stretch/>
        </p:blipFill>
        <p:spPr bwMode="auto">
          <a:xfrm>
            <a:off x="533053" y="3059832"/>
            <a:ext cx="3067050" cy="4419600"/>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1052772" y="7699702"/>
            <a:ext cx="475245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ru-RU" dirty="0" smtClean="0">
                <a:solidFill>
                  <a:srgbClr val="C00000"/>
                </a:solidFill>
              </a:rPr>
              <a:t>Поздравляем наших лицеистов с праздником!</a:t>
            </a:r>
          </a:p>
          <a:p>
            <a:pPr algn="ctr"/>
            <a:r>
              <a:rPr lang="ru-RU" dirty="0" smtClean="0">
                <a:solidFill>
                  <a:srgbClr val="C00000"/>
                </a:solidFill>
              </a:rPr>
              <a:t>Будьте достойны этого звания!!!</a:t>
            </a:r>
            <a:endParaRPr lang="ru-RU" dirty="0">
              <a:solidFill>
                <a:srgbClr val="C00000"/>
              </a:solidFill>
            </a:endParaRPr>
          </a:p>
        </p:txBody>
      </p:sp>
    </p:spTree>
    <p:extLst>
      <p:ext uri="{BB962C8B-B14F-4D97-AF65-F5344CB8AC3E}">
        <p14:creationId xmlns:p14="http://schemas.microsoft.com/office/powerpoint/2010/main" val="2243054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dirty="0">
              <a:solidFill>
                <a:srgbClr val="5B6770"/>
              </a:solidFill>
              <a:latin typeface="Bookman Old Style" pitchFamily="18" charset="0"/>
            </a:endParaRPr>
          </a:p>
        </p:txBody>
      </p:sp>
      <p:sp>
        <p:nvSpPr>
          <p:cNvPr id="15" name="Прямоугольник 14"/>
          <p:cNvSpPr/>
          <p:nvPr/>
        </p:nvSpPr>
        <p:spPr>
          <a:xfrm>
            <a:off x="404664" y="7812360"/>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a:p>
        </p:txBody>
      </p:sp>
      <p:sp>
        <p:nvSpPr>
          <p:cNvPr id="8" name="Прямоугольник 7"/>
          <p:cNvSpPr/>
          <p:nvPr/>
        </p:nvSpPr>
        <p:spPr>
          <a:xfrm>
            <a:off x="426336" y="6490700"/>
            <a:ext cx="6453335" cy="2092881"/>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endParaRPr lang="ru-RU" dirty="0">
              <a:solidFill>
                <a:schemeClr val="bg1">
                  <a:lumMod val="95000"/>
                </a:schemeClr>
              </a:solidFill>
            </a:endParaRPr>
          </a:p>
        </p:txBody>
      </p:sp>
      <p:sp>
        <p:nvSpPr>
          <p:cNvPr id="7" name="Прямоугольник 6"/>
          <p:cNvSpPr/>
          <p:nvPr/>
        </p:nvSpPr>
        <p:spPr>
          <a:xfrm>
            <a:off x="1000108" y="214282"/>
            <a:ext cx="5305792" cy="369332"/>
          </a:xfrm>
          <a:prstGeom prst="rect">
            <a:avLst/>
          </a:prstGeom>
        </p:spPr>
        <p:txBody>
          <a:bodyPr wrap="square">
            <a:spAutoFit/>
          </a:bodyPr>
          <a:lstStyle/>
          <a:p>
            <a:pPr algn="ctr"/>
            <a:r>
              <a:rPr lang="ru-RU" b="1" i="1" dirty="0" smtClean="0">
                <a:solidFill>
                  <a:srgbClr val="C00000"/>
                </a:solidFill>
              </a:rPr>
              <a:t>19 октября – День лицеиста!</a:t>
            </a:r>
            <a:endParaRPr lang="ru-RU" b="1" i="1" dirty="0">
              <a:solidFill>
                <a:srgbClr val="C00000"/>
              </a:solidFill>
            </a:endParaRPr>
          </a:p>
        </p:txBody>
      </p:sp>
      <p:sp>
        <p:nvSpPr>
          <p:cNvPr id="10" name="Прямоугольник 9"/>
          <p:cNvSpPr/>
          <p:nvPr/>
        </p:nvSpPr>
        <p:spPr>
          <a:xfrm>
            <a:off x="3717032" y="-875645"/>
            <a:ext cx="2952328" cy="2308324"/>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1200" dirty="0" smtClean="0"/>
              <a:t> </a:t>
            </a:r>
            <a:endParaRPr lang="ru-RU" sz="1200" dirty="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4910" y="6012160"/>
            <a:ext cx="5925924" cy="23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938992"/>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a:p>
          <a:p>
            <a:endParaRPr lang="ru-RU" sz="1200" dirty="0" smtClean="0"/>
          </a:p>
        </p:txBody>
      </p:sp>
      <p:sp>
        <p:nvSpPr>
          <p:cNvPr id="16" name="Прямоугольник 15"/>
          <p:cNvSpPr/>
          <p:nvPr/>
        </p:nvSpPr>
        <p:spPr>
          <a:xfrm>
            <a:off x="571480" y="6000760"/>
            <a:ext cx="5857916" cy="2677656"/>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p:txBody>
      </p:sp>
      <p:sp>
        <p:nvSpPr>
          <p:cNvPr id="19" name="Прямоугольник 18"/>
          <p:cNvSpPr/>
          <p:nvPr/>
        </p:nvSpPr>
        <p:spPr>
          <a:xfrm>
            <a:off x="4607391" y="4198267"/>
            <a:ext cx="2153609" cy="362778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ru-RU" sz="1300" dirty="0"/>
              <a:t>В программу обучения входило изучение различных наук, таких как математика, физика, история, география, риторика, русский и иностранные языки, этика, логика, правоведение и политическая экономия, а также занятия рисованием и танцами, фехтованием, верховой ездой, плаванием и т. д. Образование в лицее приравнивалось к университетскому, и выпускники сразу получали гражданские чины.</a:t>
            </a:r>
          </a:p>
        </p:txBody>
      </p:sp>
      <p:sp>
        <p:nvSpPr>
          <p:cNvPr id="20" name="Прямоугольник 19"/>
          <p:cNvSpPr/>
          <p:nvPr/>
        </p:nvSpPr>
        <p:spPr>
          <a:xfrm>
            <a:off x="400776" y="755576"/>
            <a:ext cx="6310484" cy="933924"/>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ru-RU" sz="1400" i="1" dirty="0" smtClean="0"/>
              <a:t>Ко Дню лицеиста в холле лицея открылась выставка работ учащихся, посвященная этой дате. В пятых классах прошли классные часы, где ребята узнали имена знаменитых лицеистов пушкинской поры, чем они жили, как учились, кем потом стали.</a:t>
            </a:r>
            <a:endParaRPr lang="ru-RU" sz="1400" i="1" dirty="0"/>
          </a:p>
        </p:txBody>
      </p:sp>
      <p:sp>
        <p:nvSpPr>
          <p:cNvPr id="26" name="Пятно 2 25"/>
          <p:cNvSpPr/>
          <p:nvPr/>
        </p:nvSpPr>
        <p:spPr>
          <a:xfrm>
            <a:off x="6060721" y="8400764"/>
            <a:ext cx="608639" cy="5829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ru-RU" dirty="0"/>
          </a:p>
        </p:txBody>
      </p:sp>
      <p:sp>
        <p:nvSpPr>
          <p:cNvPr id="21" name="Прямоугольник 20"/>
          <p:cNvSpPr/>
          <p:nvPr/>
        </p:nvSpPr>
        <p:spPr>
          <a:xfrm>
            <a:off x="287473" y="1859828"/>
            <a:ext cx="2781487" cy="199209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r>
              <a:rPr lang="ru-RU" sz="1300" dirty="0" smtClean="0"/>
              <a:t>В </a:t>
            </a:r>
            <a:r>
              <a:rPr lang="ru-RU" sz="1300" dirty="0"/>
              <a:t>Императорский Царскосельский лицей </a:t>
            </a:r>
            <a:r>
              <a:rPr lang="ru-RU" sz="1300" dirty="0" smtClean="0"/>
              <a:t>набирали только </a:t>
            </a:r>
            <a:r>
              <a:rPr lang="ru-RU" sz="1300" b="1" dirty="0" smtClean="0"/>
              <a:t>мальчиков</a:t>
            </a:r>
            <a:r>
              <a:rPr lang="ru-RU" sz="1300" dirty="0" smtClean="0"/>
              <a:t> 10-14 лет. Прием осуществлялся </a:t>
            </a:r>
            <a:r>
              <a:rPr lang="ru-RU" sz="1300" dirty="0"/>
              <a:t>1 раз в 3 года, длительность обучения составляла здесь </a:t>
            </a:r>
            <a:r>
              <a:rPr lang="ru-RU" sz="1300" b="1" dirty="0"/>
              <a:t>6 лет</a:t>
            </a:r>
            <a:r>
              <a:rPr lang="ru-RU" sz="1300" dirty="0"/>
              <a:t>. Учебное заведение было предназначено только для дворян, программа обучения была составлена так, чтобы готовить государственных деятелей и чиновников высокого ранга.</a:t>
            </a:r>
          </a:p>
        </p:txBody>
      </p:sp>
      <p:sp>
        <p:nvSpPr>
          <p:cNvPr id="3" name="Равнобедренный треугольник 2"/>
          <p:cNvSpPr/>
          <p:nvPr/>
        </p:nvSpPr>
        <p:spPr>
          <a:xfrm rot="16200000">
            <a:off x="2202960" y="2580234"/>
            <a:ext cx="2186602" cy="841542"/>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8" name="Равнобедренный треугольник 27"/>
          <p:cNvSpPr/>
          <p:nvPr/>
        </p:nvSpPr>
        <p:spPr>
          <a:xfrm rot="5400000">
            <a:off x="3093319" y="5080139"/>
            <a:ext cx="2186602" cy="841542"/>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трелка вниз 3"/>
          <p:cNvSpPr/>
          <p:nvPr/>
        </p:nvSpPr>
        <p:spPr>
          <a:xfrm>
            <a:off x="688479" y="7537140"/>
            <a:ext cx="4094190" cy="44996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smtClean="0"/>
              <a:t>А знаете ли вы, что….</a:t>
            </a:r>
            <a:endParaRPr lang="ru-RU" sz="1600" dirty="0"/>
          </a:p>
        </p:txBody>
      </p:sp>
      <p:sp>
        <p:nvSpPr>
          <p:cNvPr id="13" name="Прямоугольник 12"/>
          <p:cNvSpPr/>
          <p:nvPr/>
        </p:nvSpPr>
        <p:spPr>
          <a:xfrm>
            <a:off x="384449" y="8067458"/>
            <a:ext cx="4808748" cy="8925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300" b="1" dirty="0" smtClean="0"/>
              <a:t>- у </a:t>
            </a:r>
            <a:r>
              <a:rPr lang="ru-RU" sz="1300" b="1" dirty="0"/>
              <a:t>первых выпускников Царскосельского лицея была своя особая традиция: разбивать лицейский колокол вдребезги сразу после выпуска, чтобы каждый из учеников мог взять себе осколок на память.</a:t>
            </a:r>
          </a:p>
        </p:txBody>
      </p:sp>
      <p:pic>
        <p:nvPicPr>
          <p:cNvPr id="25" name="Рисунок 24" descr="C:\Users\stud\Desktop\Газета\ШГ октябрь 2022\фото день лицеиста\attachments (1)\IMG_20221019_092313_HDR.jpg"/>
          <p:cNvPicPr/>
          <p:nvPr/>
        </p:nvPicPr>
        <p:blipFill rotWithShape="1">
          <a:blip r:embed="rId2" cstate="print">
            <a:extLst>
              <a:ext uri="{28A0092B-C50C-407E-A947-70E740481C1C}">
                <a14:useLocalDpi xmlns:a14="http://schemas.microsoft.com/office/drawing/2010/main" val="0"/>
              </a:ext>
            </a:extLst>
          </a:blip>
          <a:srcRect l="6517" t="8492" r="15789" b="8289"/>
          <a:stretch/>
        </p:blipFill>
        <p:spPr bwMode="auto">
          <a:xfrm>
            <a:off x="836712" y="3995936"/>
            <a:ext cx="2459548" cy="3456384"/>
          </a:xfrm>
          <a:prstGeom prst="rect">
            <a:avLst/>
          </a:prstGeom>
          <a:noFill/>
          <a:ln>
            <a:noFill/>
          </a:ln>
          <a:extLst>
            <a:ext uri="{53640926-AAD7-44D8-BBD7-CCE9431645EC}">
              <a14:shadowObscured xmlns:a14="http://schemas.microsoft.com/office/drawing/2010/main"/>
            </a:ext>
          </a:extLst>
        </p:spPr>
      </p:pic>
      <p:pic>
        <p:nvPicPr>
          <p:cNvPr id="30" name="Рисунок 29" descr="C:\Users\stud\Desktop\Газета\ШГ октябрь 2022\фото день лицеиста\attachments (1)\IMG_20221019_090242.jpg"/>
          <p:cNvPicPr/>
          <p:nvPr/>
        </p:nvPicPr>
        <p:blipFill rotWithShape="1">
          <a:blip r:embed="rId3" cstate="print">
            <a:extLst>
              <a:ext uri="{28A0092B-C50C-407E-A947-70E740481C1C}">
                <a14:useLocalDpi xmlns:a14="http://schemas.microsoft.com/office/drawing/2010/main" val="0"/>
              </a:ext>
            </a:extLst>
          </a:blip>
          <a:srcRect l="25877" r="18640" b="2915"/>
          <a:stretch/>
        </p:blipFill>
        <p:spPr bwMode="auto">
          <a:xfrm>
            <a:off x="4365104" y="1848876"/>
            <a:ext cx="1656183" cy="23042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3613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rot="10800000" flipV="1">
            <a:off x="404664" y="260298"/>
            <a:ext cx="626469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b="1" i="1" dirty="0" smtClean="0">
                <a:solidFill>
                  <a:srgbClr val="C00000"/>
                </a:solidFill>
              </a:rPr>
              <a:t>19 октября – День лицеиста!</a:t>
            </a:r>
            <a:endParaRPr lang="ru-RU" sz="1600" dirty="0">
              <a:solidFill>
                <a:srgbClr val="C00000"/>
              </a:solidFill>
              <a:latin typeface="Bookman Old Style" pitchFamily="18" charset="0"/>
            </a:endParaRPr>
          </a:p>
        </p:txBody>
      </p:sp>
      <p:sp>
        <p:nvSpPr>
          <p:cNvPr id="15" name="Прямоугольник 14"/>
          <p:cNvSpPr/>
          <p:nvPr/>
        </p:nvSpPr>
        <p:spPr>
          <a:xfrm>
            <a:off x="404664" y="7812360"/>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t>Сайт лицея</a:t>
            </a:r>
            <a:r>
              <a:rPr lang="en-US" sz="1100" dirty="0" smtClean="0"/>
              <a:t>:</a:t>
            </a:r>
            <a:r>
              <a:rPr lang="ru-RU" sz="1100" dirty="0" smtClean="0"/>
              <a:t> </a:t>
            </a:r>
            <a:endParaRPr lang="ru-RU" sz="1100" dirty="0"/>
          </a:p>
        </p:txBody>
      </p:sp>
      <p:sp>
        <p:nvSpPr>
          <p:cNvPr id="8" name="Прямоугольник 7"/>
          <p:cNvSpPr/>
          <p:nvPr/>
        </p:nvSpPr>
        <p:spPr>
          <a:xfrm>
            <a:off x="3717032" y="6156176"/>
            <a:ext cx="3140967" cy="1985159"/>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r>
              <a:rPr lang="ru-RU" sz="1100" dirty="0">
                <a:solidFill>
                  <a:schemeClr val="bg1">
                    <a:lumMod val="95000"/>
                  </a:schemeClr>
                </a:solidFill>
              </a:rPr>
              <a:t> </a:t>
            </a:r>
            <a:r>
              <a:rPr lang="ru-RU" sz="1100" dirty="0" smtClean="0">
                <a:solidFill>
                  <a:schemeClr val="bg1">
                    <a:lumMod val="95000"/>
                  </a:schemeClr>
                </a:solidFill>
              </a:rPr>
              <a:t>         </a:t>
            </a:r>
            <a:endParaRPr lang="ru-RU" dirty="0">
              <a:solidFill>
                <a:schemeClr val="bg1">
                  <a:lumMod val="95000"/>
                </a:schemeClr>
              </a:solidFill>
            </a:endParaRPr>
          </a:p>
        </p:txBody>
      </p:sp>
      <p:sp>
        <p:nvSpPr>
          <p:cNvPr id="10" name="Прямоугольник 9"/>
          <p:cNvSpPr/>
          <p:nvPr/>
        </p:nvSpPr>
        <p:spPr>
          <a:xfrm>
            <a:off x="3717032" y="-875645"/>
            <a:ext cx="2952328" cy="2123658"/>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5465" y="2339752"/>
            <a:ext cx="3321547" cy="2764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569660"/>
          </a:xfrm>
          <a:prstGeom prst="rect">
            <a:avLst/>
          </a:prstGeom>
        </p:spPr>
        <p:txBody>
          <a:bodyPr wrap="square">
            <a:spAutoFit/>
          </a:bodyPr>
          <a:lstStyle/>
          <a:p>
            <a:endParaRPr lang="ru-RU" sz="1200" dirty="0" smtClean="0"/>
          </a:p>
          <a:p>
            <a:endParaRPr lang="ru-RU" sz="1200" dirty="0" smtClean="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p:txBody>
      </p:sp>
      <p:sp>
        <p:nvSpPr>
          <p:cNvPr id="16" name="Прямоугольник 15"/>
          <p:cNvSpPr/>
          <p:nvPr/>
        </p:nvSpPr>
        <p:spPr>
          <a:xfrm>
            <a:off x="426988" y="3149263"/>
            <a:ext cx="6120679" cy="4524315"/>
          </a:xfrm>
          <a:prstGeom prst="rect">
            <a:avLst/>
          </a:prstGeom>
        </p:spPr>
        <p:txBody>
          <a:bodyPr wrap="square">
            <a:spAutoFit/>
          </a:bodyPr>
          <a:lstStyle/>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endParaRPr lang="ru-RU" sz="1200" dirty="0"/>
          </a:p>
          <a:p>
            <a:endParaRPr lang="ru-RU" sz="1200" dirty="0" smtClean="0"/>
          </a:p>
          <a:p>
            <a:endParaRPr lang="ru-RU" sz="1200" dirty="0"/>
          </a:p>
          <a:p>
            <a:r>
              <a:rPr lang="ru-RU" sz="1200" dirty="0" smtClean="0"/>
              <a:t>.</a:t>
            </a:r>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9" name="Пятно 2 8"/>
          <p:cNvSpPr/>
          <p:nvPr/>
        </p:nvSpPr>
        <p:spPr>
          <a:xfrm>
            <a:off x="5999559" y="8244408"/>
            <a:ext cx="698376" cy="69626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26" name="Прямоугольник 25"/>
          <p:cNvSpPr/>
          <p:nvPr/>
        </p:nvSpPr>
        <p:spPr>
          <a:xfrm>
            <a:off x="390984" y="4724435"/>
            <a:ext cx="3096344" cy="397525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endParaRPr lang="ru-RU" sz="1400" dirty="0"/>
          </a:p>
        </p:txBody>
      </p:sp>
      <p:sp>
        <p:nvSpPr>
          <p:cNvPr id="4" name="Прямоугольник 3"/>
          <p:cNvSpPr/>
          <p:nvPr/>
        </p:nvSpPr>
        <p:spPr>
          <a:xfrm>
            <a:off x="3883172" y="6761968"/>
            <a:ext cx="2772074" cy="307777"/>
          </a:xfrm>
          <a:prstGeom prst="rect">
            <a:avLst/>
          </a:prstGeom>
        </p:spPr>
        <p:txBody>
          <a:bodyPr wrap="square">
            <a:spAutoFit/>
          </a:bodyPr>
          <a:lstStyle/>
          <a:p>
            <a:r>
              <a:rPr lang="ru-RU" sz="1400" dirty="0" smtClean="0"/>
              <a:t> </a:t>
            </a:r>
            <a:endParaRPr lang="ru-RU" sz="1400" dirty="0"/>
          </a:p>
        </p:txBody>
      </p:sp>
      <p:sp>
        <p:nvSpPr>
          <p:cNvPr id="17" name="TextBox 16"/>
          <p:cNvSpPr txBox="1"/>
          <p:nvPr/>
        </p:nvSpPr>
        <p:spPr>
          <a:xfrm>
            <a:off x="447725" y="724793"/>
            <a:ext cx="622163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a:t>Идея развивать в России систему лицеев принадлежала отечественному реформатору Михаилу </a:t>
            </a:r>
            <a:r>
              <a:rPr lang="ru-RU" sz="1400" b="1" dirty="0"/>
              <a:t>Сперанскому. </a:t>
            </a:r>
          </a:p>
        </p:txBody>
      </p:sp>
      <p:sp>
        <p:nvSpPr>
          <p:cNvPr id="7" name="Прямоугольник 6"/>
          <p:cNvSpPr/>
          <p:nvPr/>
        </p:nvSpPr>
        <p:spPr>
          <a:xfrm>
            <a:off x="3428999" y="3896343"/>
            <a:ext cx="3429000" cy="307777"/>
          </a:xfrm>
          <a:prstGeom prst="rect">
            <a:avLst/>
          </a:prstGeom>
        </p:spPr>
        <p:txBody>
          <a:bodyPr>
            <a:spAutoFit/>
          </a:bodyPr>
          <a:lstStyle/>
          <a:p>
            <a:r>
              <a:rPr lang="ru-RU" sz="1400" dirty="0"/>
              <a:t> </a:t>
            </a:r>
          </a:p>
        </p:txBody>
      </p:sp>
      <p:sp>
        <p:nvSpPr>
          <p:cNvPr id="13" name="Прямоугольник 12"/>
          <p:cNvSpPr/>
          <p:nvPr/>
        </p:nvSpPr>
        <p:spPr>
          <a:xfrm>
            <a:off x="287473" y="1979712"/>
            <a:ext cx="3933615" cy="1169551"/>
          </a:xfrm>
          <a:prstGeom prst="rect">
            <a:avLst/>
          </a:prstGeom>
        </p:spPr>
        <p:txBody>
          <a:bodyPr wrap="square">
            <a:spAutoFit/>
          </a:bodyPr>
          <a:lstStyle/>
          <a:p>
            <a:r>
              <a:rPr lang="ru-RU" sz="1400" b="1" dirty="0" smtClean="0"/>
              <a:t>- французский </a:t>
            </a:r>
            <a:r>
              <a:rPr lang="ru-RU" sz="1400" b="1" dirty="0"/>
              <a:t>император Наполеон Бонапарт настолько сильно был поражен умом и талантом Сперанского, что однажды в шутку предложил Александру I выменять его на какое-нибудь королевство.</a:t>
            </a:r>
          </a:p>
        </p:txBody>
      </p:sp>
      <p:sp>
        <p:nvSpPr>
          <p:cNvPr id="21" name="Прямоугольник 20"/>
          <p:cNvSpPr/>
          <p:nvPr/>
        </p:nvSpPr>
        <p:spPr>
          <a:xfrm>
            <a:off x="372716" y="4494541"/>
            <a:ext cx="3429000" cy="4493538"/>
          </a:xfrm>
          <a:prstGeom prst="rect">
            <a:avLst/>
          </a:prstGeom>
        </p:spPr>
        <p:txBody>
          <a:bodyPr>
            <a:spAutoFit/>
          </a:bodyPr>
          <a:lstStyle/>
          <a:p>
            <a:r>
              <a:rPr lang="ru-RU" sz="1300" dirty="0"/>
              <a:t>Шесть лет промчались как мечтанье</a:t>
            </a:r>
          </a:p>
          <a:p>
            <a:r>
              <a:rPr lang="ru-RU" sz="1300" dirty="0"/>
              <a:t>В объятьях сладкой тишины,</a:t>
            </a:r>
          </a:p>
          <a:p>
            <a:r>
              <a:rPr lang="ru-RU" sz="1300" dirty="0"/>
              <a:t>И уж отечества призванье</a:t>
            </a:r>
          </a:p>
          <a:p>
            <a:r>
              <a:rPr lang="ru-RU" sz="1300" dirty="0"/>
              <a:t>Гремит нам: шествуйте, сыны!</a:t>
            </a:r>
          </a:p>
          <a:p>
            <a:r>
              <a:rPr lang="ru-RU" sz="1300" dirty="0"/>
              <a:t>О матерь! Вняли мы призванью,</a:t>
            </a:r>
          </a:p>
          <a:p>
            <a:r>
              <a:rPr lang="ru-RU" sz="1300" dirty="0"/>
              <a:t>Кипит в груди младая кровь!</a:t>
            </a:r>
          </a:p>
          <a:p>
            <a:r>
              <a:rPr lang="ru-RU" sz="1300" dirty="0"/>
              <a:t>Длань крепко </a:t>
            </a:r>
            <a:r>
              <a:rPr lang="ru-RU" sz="1300" dirty="0" err="1"/>
              <a:t>съединилась</a:t>
            </a:r>
            <a:r>
              <a:rPr lang="ru-RU" sz="1300" dirty="0"/>
              <a:t> с дланью,</a:t>
            </a:r>
          </a:p>
          <a:p>
            <a:r>
              <a:rPr lang="ru-RU" sz="1300" dirty="0"/>
              <a:t>Связала их к тебе любовь.</a:t>
            </a:r>
          </a:p>
          <a:p>
            <a:r>
              <a:rPr lang="ru-RU" sz="1300" dirty="0"/>
              <a:t>Мы дали клятву: всё родимой,</a:t>
            </a:r>
          </a:p>
          <a:p>
            <a:r>
              <a:rPr lang="ru-RU" sz="1300" dirty="0"/>
              <a:t>Все без раздела – кровь и труд,</a:t>
            </a:r>
          </a:p>
          <a:p>
            <a:r>
              <a:rPr lang="ru-RU" sz="1300" dirty="0"/>
              <a:t>Готовы в бой неколебимо,</a:t>
            </a:r>
          </a:p>
          <a:p>
            <a:r>
              <a:rPr lang="ru-RU" sz="1300" dirty="0"/>
              <a:t>Неколебимо - правды в суд!</a:t>
            </a:r>
          </a:p>
          <a:p>
            <a:r>
              <a:rPr lang="ru-RU" sz="1300" dirty="0"/>
              <a:t>Друг на друге остановите</a:t>
            </a:r>
          </a:p>
          <a:p>
            <a:r>
              <a:rPr lang="ru-RU" sz="1300" dirty="0"/>
              <a:t>Вы взор с прощальною слезой!</a:t>
            </a:r>
          </a:p>
          <a:p>
            <a:r>
              <a:rPr lang="ru-RU" sz="1300" dirty="0"/>
              <a:t>Храните, о друзья, храните</a:t>
            </a:r>
          </a:p>
          <a:p>
            <a:r>
              <a:rPr lang="ru-RU" sz="1300" dirty="0"/>
              <a:t>Ту дружбу с тою же душой,</a:t>
            </a:r>
          </a:p>
          <a:p>
            <a:r>
              <a:rPr lang="ru-RU" sz="1300" dirty="0"/>
              <a:t>То ж к славе сильное стремленье,</a:t>
            </a:r>
          </a:p>
          <a:p>
            <a:r>
              <a:rPr lang="ru-RU" sz="1300" dirty="0"/>
              <a:t>То ж правде – да, неправде – нет,</a:t>
            </a:r>
          </a:p>
          <a:p>
            <a:r>
              <a:rPr lang="ru-RU" sz="1300" dirty="0"/>
              <a:t>В несчастье – гордое терпенье,</a:t>
            </a:r>
          </a:p>
          <a:p>
            <a:r>
              <a:rPr lang="ru-RU" sz="1300" dirty="0"/>
              <a:t>И в счастье всем равно привет</a:t>
            </a:r>
            <a:r>
              <a:rPr lang="ru-RU" sz="1300" dirty="0" smtClean="0"/>
              <a:t>!</a:t>
            </a:r>
          </a:p>
          <a:p>
            <a:r>
              <a:rPr lang="ru-RU" sz="1300" dirty="0"/>
              <a:t> </a:t>
            </a:r>
            <a:r>
              <a:rPr lang="ru-RU" sz="1300" dirty="0" smtClean="0"/>
              <a:t>                             </a:t>
            </a:r>
            <a:r>
              <a:rPr lang="ru-RU" sz="1200" b="1" dirty="0" smtClean="0"/>
              <a:t>Антон</a:t>
            </a:r>
            <a:r>
              <a:rPr lang="ru-RU" sz="1200" dirty="0" smtClean="0"/>
              <a:t>  </a:t>
            </a:r>
            <a:r>
              <a:rPr lang="ru-RU" sz="1200" b="1" dirty="0" err="1" smtClean="0"/>
              <a:t>Дельвиг</a:t>
            </a:r>
            <a:endParaRPr lang="ru-RU" sz="1200" b="1" dirty="0"/>
          </a:p>
          <a:p>
            <a:r>
              <a:rPr lang="ru-RU" sz="1200" b="1" dirty="0" smtClean="0"/>
              <a:t>                       «Прощальная песня»</a:t>
            </a:r>
            <a:endParaRPr lang="ru-RU" sz="1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73" y="1340346"/>
            <a:ext cx="3595699"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Рисунок 26" descr="C:\Users\stud\Desktop\Газета\ШГ октябрь 2022\фото день лицеиста\attachments (1)\IMG_20221019_090212.jpg"/>
          <p:cNvPicPr/>
          <p:nvPr/>
        </p:nvPicPr>
        <p:blipFill rotWithShape="1">
          <a:blip r:embed="rId3" cstate="print">
            <a:extLst>
              <a:ext uri="{28A0092B-C50C-407E-A947-70E740481C1C}">
                <a14:useLocalDpi xmlns:a14="http://schemas.microsoft.com/office/drawing/2010/main" val="0"/>
              </a:ext>
            </a:extLst>
          </a:blip>
          <a:srcRect l="4832" t="5212" r="6692" b="4145"/>
          <a:stretch/>
        </p:blipFill>
        <p:spPr bwMode="auto">
          <a:xfrm>
            <a:off x="3609020" y="4504066"/>
            <a:ext cx="2981822" cy="3812349"/>
          </a:xfrm>
          <a:prstGeom prst="rect">
            <a:avLst/>
          </a:prstGeom>
          <a:noFill/>
          <a:ln>
            <a:noFill/>
          </a:ln>
          <a:extLst>
            <a:ext uri="{53640926-AAD7-44D8-BBD7-CCE9431645EC}">
              <a14:shadowObscured xmlns:a14="http://schemas.microsoft.com/office/drawing/2010/main"/>
            </a:ext>
          </a:extLst>
        </p:spPr>
      </p:pic>
      <p:pic>
        <p:nvPicPr>
          <p:cNvPr id="28" name="Рисунок 27" descr="C:\Users\stud\Desktop\Газета\ШГ октябрь 2022\фото день лицеиста\attachments (1)\IMG_20221019_090159_HDR.jpg"/>
          <p:cNvPicPr/>
          <p:nvPr/>
        </p:nvPicPr>
        <p:blipFill rotWithShape="1">
          <a:blip r:embed="rId4" cstate="print">
            <a:extLst>
              <a:ext uri="{28A0092B-C50C-407E-A947-70E740481C1C}">
                <a14:useLocalDpi xmlns:a14="http://schemas.microsoft.com/office/drawing/2010/main" val="0"/>
              </a:ext>
            </a:extLst>
          </a:blip>
          <a:srcRect l="19117" r="19117"/>
          <a:stretch/>
        </p:blipFill>
        <p:spPr bwMode="auto">
          <a:xfrm>
            <a:off x="447724" y="3222687"/>
            <a:ext cx="1325091" cy="1271853"/>
          </a:xfrm>
          <a:prstGeom prst="rect">
            <a:avLst/>
          </a:prstGeom>
          <a:noFill/>
          <a:ln>
            <a:noFill/>
          </a:ln>
          <a:extLst>
            <a:ext uri="{53640926-AAD7-44D8-BBD7-CCE9431645EC}">
              <a14:shadowObscured xmlns:a14="http://schemas.microsoft.com/office/drawing/2010/main"/>
            </a:ext>
          </a:extLst>
        </p:spPr>
      </p:pic>
      <p:pic>
        <p:nvPicPr>
          <p:cNvPr id="30" name="Рисунок 29" descr="C:\Users\stud\Desktop\Газета\ШГ октябрь 2022\фото день лицеиста\attachments (1)\IMG_20221019_0904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817" y="3203847"/>
            <a:ext cx="1682203" cy="1271033"/>
          </a:xfrm>
          <a:prstGeom prst="rect">
            <a:avLst/>
          </a:prstGeom>
          <a:noFill/>
          <a:ln>
            <a:noFill/>
          </a:ln>
        </p:spPr>
      </p:pic>
      <p:pic>
        <p:nvPicPr>
          <p:cNvPr id="24" name="Рисунок 23" descr="C:\Users\stud\Desktop\Газета\ШГ октябрь 2022\фото день лицеиста\5В День лиц1.jpg"/>
          <p:cNvPicPr/>
          <p:nvPr/>
        </p:nvPicPr>
        <p:blipFill rotWithShape="1">
          <a:blip r:embed="rId6" cstate="print">
            <a:extLst>
              <a:ext uri="{28A0092B-C50C-407E-A947-70E740481C1C}">
                <a14:useLocalDpi xmlns:a14="http://schemas.microsoft.com/office/drawing/2010/main" val="0"/>
              </a:ext>
            </a:extLst>
          </a:blip>
          <a:srcRect t="25183" r="8395" b="25428"/>
          <a:stretch/>
        </p:blipFill>
        <p:spPr bwMode="auto">
          <a:xfrm>
            <a:off x="4021410" y="1947981"/>
            <a:ext cx="2676525" cy="192405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271489" y="3858613"/>
            <a:ext cx="2221632" cy="430887"/>
          </a:xfrm>
          <a:prstGeom prst="rect">
            <a:avLst/>
          </a:prstGeom>
          <a:noFill/>
        </p:spPr>
        <p:txBody>
          <a:bodyPr wrap="square" rtlCol="0">
            <a:spAutoFit/>
          </a:bodyPr>
          <a:lstStyle/>
          <a:p>
            <a:r>
              <a:rPr lang="ru-RU" sz="1100" dirty="0" smtClean="0">
                <a:solidFill>
                  <a:srgbClr val="0070C0"/>
                </a:solidFill>
              </a:rPr>
              <a:t>Классный час в 5 «В» классе, посвященный Дню лицеиста.</a:t>
            </a:r>
            <a:endParaRPr lang="ru-RU" sz="1100" dirty="0">
              <a:solidFill>
                <a:srgbClr val="0070C0"/>
              </a:solidFill>
            </a:endParaRPr>
          </a:p>
        </p:txBody>
      </p:sp>
    </p:spTree>
    <p:extLst>
      <p:ext uri="{BB962C8B-B14F-4D97-AF65-F5344CB8AC3E}">
        <p14:creationId xmlns:p14="http://schemas.microsoft.com/office/powerpoint/2010/main" val="277547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dirty="0">
              <a:solidFill>
                <a:srgbClr val="5B6770"/>
              </a:solidFill>
              <a:latin typeface="Bookman Old Style" pitchFamily="18" charset="0"/>
            </a:endParaRPr>
          </a:p>
        </p:txBody>
      </p:sp>
      <p:sp>
        <p:nvSpPr>
          <p:cNvPr id="15" name="Прямоугольник 14"/>
          <p:cNvSpPr/>
          <p:nvPr/>
        </p:nvSpPr>
        <p:spPr>
          <a:xfrm>
            <a:off x="404664" y="7812360"/>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a:p>
        </p:txBody>
      </p:sp>
      <p:sp>
        <p:nvSpPr>
          <p:cNvPr id="8" name="Прямоугольник 7"/>
          <p:cNvSpPr/>
          <p:nvPr/>
        </p:nvSpPr>
        <p:spPr>
          <a:xfrm>
            <a:off x="426336" y="6490700"/>
            <a:ext cx="6453335" cy="2092881"/>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endParaRPr lang="ru-RU" dirty="0">
              <a:solidFill>
                <a:schemeClr val="bg1">
                  <a:lumMod val="95000"/>
                </a:schemeClr>
              </a:solidFill>
            </a:endParaRPr>
          </a:p>
        </p:txBody>
      </p:sp>
      <p:sp>
        <p:nvSpPr>
          <p:cNvPr id="7" name="Прямоугольник 6"/>
          <p:cNvSpPr/>
          <p:nvPr/>
        </p:nvSpPr>
        <p:spPr>
          <a:xfrm>
            <a:off x="1000108" y="214282"/>
            <a:ext cx="5305792" cy="369332"/>
          </a:xfrm>
          <a:prstGeom prst="rect">
            <a:avLst/>
          </a:prstGeom>
        </p:spPr>
        <p:txBody>
          <a:bodyPr wrap="square">
            <a:spAutoFit/>
          </a:bodyPr>
          <a:lstStyle/>
          <a:p>
            <a:pPr algn="ctr"/>
            <a:r>
              <a:rPr lang="ru-RU" b="1" i="1" dirty="0" smtClean="0">
                <a:solidFill>
                  <a:srgbClr val="C00000"/>
                </a:solidFill>
              </a:rPr>
              <a:t>21 октября – выборы Президента!</a:t>
            </a:r>
            <a:endParaRPr lang="ru-RU" b="1" i="1" dirty="0">
              <a:solidFill>
                <a:srgbClr val="C00000"/>
              </a:solidFill>
            </a:endParaRPr>
          </a:p>
        </p:txBody>
      </p:sp>
      <p:sp>
        <p:nvSpPr>
          <p:cNvPr id="10" name="Прямоугольник 9"/>
          <p:cNvSpPr/>
          <p:nvPr/>
        </p:nvSpPr>
        <p:spPr>
          <a:xfrm>
            <a:off x="3717032" y="-875645"/>
            <a:ext cx="2952328" cy="2308324"/>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1200" dirty="0" smtClean="0"/>
              <a:t> </a:t>
            </a:r>
            <a:endParaRPr lang="ru-RU" sz="1200" dirty="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4910" y="6012160"/>
            <a:ext cx="5925924" cy="23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938992"/>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a:p>
          <a:p>
            <a:endParaRPr lang="ru-RU" sz="1200" dirty="0" smtClean="0"/>
          </a:p>
        </p:txBody>
      </p:sp>
      <p:sp>
        <p:nvSpPr>
          <p:cNvPr id="16" name="Прямоугольник 15"/>
          <p:cNvSpPr/>
          <p:nvPr/>
        </p:nvSpPr>
        <p:spPr>
          <a:xfrm>
            <a:off x="571480" y="6000760"/>
            <a:ext cx="5857916" cy="2677656"/>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p:txBody>
      </p:sp>
      <p:sp>
        <p:nvSpPr>
          <p:cNvPr id="19" name="Прямоугольник 18"/>
          <p:cNvSpPr/>
          <p:nvPr/>
        </p:nvSpPr>
        <p:spPr>
          <a:xfrm>
            <a:off x="4607391" y="4198267"/>
            <a:ext cx="2153609" cy="362778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pPr algn="r"/>
            <a:r>
              <a:rPr lang="ru-RU" sz="1300" dirty="0" smtClean="0"/>
              <a:t>.</a:t>
            </a:r>
            <a:endParaRPr lang="ru-RU" sz="1300" dirty="0"/>
          </a:p>
        </p:txBody>
      </p:sp>
      <p:sp>
        <p:nvSpPr>
          <p:cNvPr id="20" name="Прямоугольник 19"/>
          <p:cNvSpPr/>
          <p:nvPr/>
        </p:nvSpPr>
        <p:spPr>
          <a:xfrm>
            <a:off x="400776" y="755576"/>
            <a:ext cx="63104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ru-RU" sz="1400" b="1" i="1" dirty="0">
                <a:solidFill>
                  <a:schemeClr val="tx1"/>
                </a:solidFill>
              </a:rPr>
              <a:t>В этот день, столь важный для школы, ученики выбирали своего лидера.</a:t>
            </a:r>
          </a:p>
          <a:p>
            <a:pPr algn="ctr"/>
            <a:r>
              <a:rPr lang="ru-RU" sz="1400" b="1" i="1" dirty="0"/>
              <a:t>Кандидатами на пост Президента были объявлены: </a:t>
            </a:r>
            <a:r>
              <a:rPr lang="ru-RU" sz="1400" b="1" i="1" dirty="0" err="1"/>
              <a:t>Габитов</a:t>
            </a:r>
            <a:r>
              <a:rPr lang="ru-RU" sz="1400" b="1" i="1" dirty="0"/>
              <a:t> Артур 10 «Б» и Дмитрий Гуськов 9 «Г».</a:t>
            </a:r>
            <a:endParaRPr lang="ru-RU" sz="1300" b="1" i="1" dirty="0"/>
          </a:p>
        </p:txBody>
      </p:sp>
      <p:sp>
        <p:nvSpPr>
          <p:cNvPr id="26" name="Пятно 2 25"/>
          <p:cNvSpPr/>
          <p:nvPr/>
        </p:nvSpPr>
        <p:spPr>
          <a:xfrm>
            <a:off x="6060721" y="8400764"/>
            <a:ext cx="608639" cy="5829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
        <p:nvSpPr>
          <p:cNvPr id="21" name="Прямоугольник 20"/>
          <p:cNvSpPr/>
          <p:nvPr/>
        </p:nvSpPr>
        <p:spPr>
          <a:xfrm>
            <a:off x="384449" y="1691680"/>
            <a:ext cx="2351125" cy="211498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p>
            <a:r>
              <a:rPr lang="ru-RU" sz="1400" dirty="0"/>
              <a:t>Каждый из кандидатов </a:t>
            </a:r>
            <a:r>
              <a:rPr lang="ru-RU" sz="1400" dirty="0" smtClean="0"/>
              <a:t>разработал </a:t>
            </a:r>
            <a:r>
              <a:rPr lang="ru-RU" sz="1400" dirty="0"/>
              <a:t>свою предвыборную программу, с которой выступал </a:t>
            </a:r>
            <a:r>
              <a:rPr lang="ru-RU" sz="1400" dirty="0" smtClean="0"/>
              <a:t>перед лицеистами. В день голосования на вахте лицея была установлена урна для тайного голосования. </a:t>
            </a:r>
            <a:endParaRPr lang="ru-RU" sz="1400" dirty="0"/>
          </a:p>
        </p:txBody>
      </p:sp>
      <p:sp>
        <p:nvSpPr>
          <p:cNvPr id="3" name="Равнобедренный треугольник 2"/>
          <p:cNvSpPr/>
          <p:nvPr/>
        </p:nvSpPr>
        <p:spPr>
          <a:xfrm rot="16200000">
            <a:off x="1806916" y="2634816"/>
            <a:ext cx="2186602" cy="625518"/>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8" name="Равнобедренный треугольник 27"/>
          <p:cNvSpPr/>
          <p:nvPr/>
        </p:nvSpPr>
        <p:spPr>
          <a:xfrm rot="5400000">
            <a:off x="2391353" y="5077472"/>
            <a:ext cx="2186602" cy="464755"/>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трелка вниз 3"/>
          <p:cNvSpPr/>
          <p:nvPr/>
        </p:nvSpPr>
        <p:spPr>
          <a:xfrm>
            <a:off x="1242092" y="7151998"/>
            <a:ext cx="4094190" cy="44996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smtClean="0"/>
              <a:t>А знаете ли вы, что….</a:t>
            </a:r>
            <a:endParaRPr lang="ru-RU" sz="1600" dirty="0"/>
          </a:p>
        </p:txBody>
      </p:sp>
      <p:sp>
        <p:nvSpPr>
          <p:cNvPr id="13" name="Прямоугольник 12"/>
          <p:cNvSpPr/>
          <p:nvPr/>
        </p:nvSpPr>
        <p:spPr>
          <a:xfrm>
            <a:off x="287473" y="7679858"/>
            <a:ext cx="577324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b="1" dirty="0" smtClean="0"/>
              <a:t>- первые </a:t>
            </a:r>
            <a:r>
              <a:rPr lang="ru-RU" sz="1200" b="1" dirty="0"/>
              <a:t>в истории России президентские выборы – на основе принципов всеобщего, прямого и тайного голосования  </a:t>
            </a:r>
            <a:r>
              <a:rPr lang="ru-RU" sz="1200" b="1" dirty="0" smtClean="0"/>
              <a:t>состоялись 12 </a:t>
            </a:r>
            <a:r>
              <a:rPr lang="ru-RU" sz="1200" b="1" dirty="0"/>
              <a:t>июня 1991 </a:t>
            </a:r>
            <a:r>
              <a:rPr lang="ru-RU" sz="1200" b="1" dirty="0" smtClean="0"/>
              <a:t>года. </a:t>
            </a:r>
            <a:r>
              <a:rPr lang="ru-RU" sz="1200" b="1" dirty="0"/>
              <a:t>Первым президентом России (тогда еще Российской Советской Федеративной Социалистической Республики в составе СССР) стал Борис Николаевич Ельцин. Его победа была более чем убедительна. Он набрал 57,3 процента голосов, намного опередив занявшего второе место Николая Рыжкова (16,85 процентов).</a:t>
            </a:r>
          </a:p>
        </p:txBody>
      </p:sp>
      <p:pic>
        <p:nvPicPr>
          <p:cNvPr id="24" name="Рисунок 23" descr="C:\Users\stud\Desktop\Полозова\Центр детских инициатив\фото\ЦДИ1\IMG_20221020_102456_HDR.jpg"/>
          <p:cNvPicPr/>
          <p:nvPr/>
        </p:nvPicPr>
        <p:blipFill rotWithShape="1">
          <a:blip r:embed="rId2" cstate="print">
            <a:extLst>
              <a:ext uri="{28A0092B-C50C-407E-A947-70E740481C1C}">
                <a14:useLocalDpi xmlns:a14="http://schemas.microsoft.com/office/drawing/2010/main" val="0"/>
              </a:ext>
            </a:extLst>
          </a:blip>
          <a:srcRect l="6414" t="5185" b="14445"/>
          <a:stretch/>
        </p:blipFill>
        <p:spPr bwMode="auto">
          <a:xfrm>
            <a:off x="3378043" y="1940965"/>
            <a:ext cx="3156511" cy="1952706"/>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3429000" y="3898185"/>
            <a:ext cx="3115113" cy="600164"/>
          </a:xfrm>
          <a:prstGeom prst="rect">
            <a:avLst/>
          </a:prstGeom>
          <a:noFill/>
        </p:spPr>
        <p:txBody>
          <a:bodyPr wrap="square" rtlCol="0">
            <a:spAutoFit/>
          </a:bodyPr>
          <a:lstStyle/>
          <a:p>
            <a:pPr algn="ctr"/>
            <a:r>
              <a:rPr lang="ru-RU" sz="1100" dirty="0" smtClean="0">
                <a:solidFill>
                  <a:srgbClr val="0070C0"/>
                </a:solidFill>
              </a:rPr>
              <a:t>Предвыборное выступление  кандидата в Президенты Дмитрия </a:t>
            </a:r>
            <a:r>
              <a:rPr lang="ru-RU" sz="1100" dirty="0" err="1" smtClean="0">
                <a:solidFill>
                  <a:srgbClr val="0070C0"/>
                </a:solidFill>
              </a:rPr>
              <a:t>Гуськова</a:t>
            </a:r>
            <a:r>
              <a:rPr lang="ru-RU" sz="1100" dirty="0" smtClean="0">
                <a:solidFill>
                  <a:srgbClr val="0070C0"/>
                </a:solidFill>
              </a:rPr>
              <a:t> перед  школьным активом.</a:t>
            </a:r>
            <a:endParaRPr lang="ru-RU" sz="1100" dirty="0">
              <a:solidFill>
                <a:srgbClr val="0070C0"/>
              </a:solidFill>
            </a:endParaRPr>
          </a:p>
        </p:txBody>
      </p:sp>
      <p:pic>
        <p:nvPicPr>
          <p:cNvPr id="25" name="Рисунок 24" descr="C:\Users\stud\Desktop\Газета\ШГ октябрь 2022\выборы\IMG_20221021_1017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49" y="3617661"/>
            <a:ext cx="2524631" cy="3384376"/>
          </a:xfrm>
          <a:prstGeom prst="rect">
            <a:avLst/>
          </a:prstGeom>
          <a:noFill/>
          <a:ln>
            <a:noFill/>
          </a:ln>
        </p:spPr>
      </p:pic>
      <p:pic>
        <p:nvPicPr>
          <p:cNvPr id="27" name="Рисунок 26" descr="C:\Users\stud\Desktop\Газета\ШГ октябрь 2022\выборы\IMG_20221021_1016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863" y="4593180"/>
            <a:ext cx="2952328" cy="2408857"/>
          </a:xfrm>
          <a:prstGeom prst="rect">
            <a:avLst/>
          </a:prstGeom>
          <a:noFill/>
          <a:ln>
            <a:noFill/>
          </a:ln>
        </p:spPr>
      </p:pic>
    </p:spTree>
    <p:extLst>
      <p:ext uri="{BB962C8B-B14F-4D97-AF65-F5344CB8AC3E}">
        <p14:creationId xmlns:p14="http://schemas.microsoft.com/office/powerpoint/2010/main" val="3779803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ru-RU" sz="1600" dirty="0">
              <a:solidFill>
                <a:srgbClr val="5B6770"/>
              </a:solidFill>
              <a:latin typeface="Bookman Old Style" pitchFamily="18" charset="0"/>
            </a:endParaRPr>
          </a:p>
        </p:txBody>
      </p:sp>
      <p:sp>
        <p:nvSpPr>
          <p:cNvPr id="15" name="Прямоугольник 14"/>
          <p:cNvSpPr/>
          <p:nvPr/>
        </p:nvSpPr>
        <p:spPr>
          <a:xfrm>
            <a:off x="530773" y="8244408"/>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a:p>
        </p:txBody>
      </p:sp>
      <p:sp>
        <p:nvSpPr>
          <p:cNvPr id="8" name="Прямоугольник 7"/>
          <p:cNvSpPr/>
          <p:nvPr/>
        </p:nvSpPr>
        <p:spPr>
          <a:xfrm>
            <a:off x="426336" y="6490700"/>
            <a:ext cx="6453335" cy="2092881"/>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endParaRPr lang="ru-RU" dirty="0">
              <a:solidFill>
                <a:schemeClr val="bg1">
                  <a:lumMod val="95000"/>
                </a:schemeClr>
              </a:solidFill>
            </a:endParaRPr>
          </a:p>
        </p:txBody>
      </p:sp>
      <p:sp>
        <p:nvSpPr>
          <p:cNvPr id="7" name="Прямоугольник 6"/>
          <p:cNvSpPr/>
          <p:nvPr/>
        </p:nvSpPr>
        <p:spPr>
          <a:xfrm>
            <a:off x="1000108" y="214282"/>
            <a:ext cx="5305792" cy="369332"/>
          </a:xfrm>
          <a:prstGeom prst="rect">
            <a:avLst/>
          </a:prstGeom>
        </p:spPr>
        <p:txBody>
          <a:bodyPr wrap="square">
            <a:spAutoFit/>
          </a:bodyPr>
          <a:lstStyle/>
          <a:p>
            <a:pPr algn="ctr"/>
            <a:r>
              <a:rPr lang="ru-RU" b="1" i="1" dirty="0" smtClean="0">
                <a:solidFill>
                  <a:srgbClr val="C00000"/>
                </a:solidFill>
              </a:rPr>
              <a:t>21 октября – выборы Президента!</a:t>
            </a:r>
            <a:endParaRPr lang="ru-RU" b="1" i="1" dirty="0">
              <a:solidFill>
                <a:srgbClr val="C00000"/>
              </a:solidFill>
            </a:endParaRPr>
          </a:p>
        </p:txBody>
      </p:sp>
      <p:sp>
        <p:nvSpPr>
          <p:cNvPr id="10" name="Прямоугольник 9"/>
          <p:cNvSpPr/>
          <p:nvPr/>
        </p:nvSpPr>
        <p:spPr>
          <a:xfrm>
            <a:off x="3717032" y="-875645"/>
            <a:ext cx="2952328" cy="2308324"/>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r>
              <a:rPr lang="ru-RU" sz="1200" dirty="0" smtClean="0"/>
              <a:t> </a:t>
            </a:r>
            <a:endParaRPr lang="ru-RU" sz="1200" dirty="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74910" y="6012160"/>
            <a:ext cx="5925924" cy="234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938992"/>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a:p>
          <a:p>
            <a:endParaRPr lang="ru-RU" sz="1200" dirty="0" smtClean="0"/>
          </a:p>
        </p:txBody>
      </p:sp>
      <p:sp>
        <p:nvSpPr>
          <p:cNvPr id="16" name="Прямоугольник 15"/>
          <p:cNvSpPr/>
          <p:nvPr/>
        </p:nvSpPr>
        <p:spPr>
          <a:xfrm>
            <a:off x="571480" y="6000760"/>
            <a:ext cx="5857916" cy="2677656"/>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p:txBody>
      </p:sp>
      <p:sp>
        <p:nvSpPr>
          <p:cNvPr id="19" name="Прямоугольник 18"/>
          <p:cNvSpPr/>
          <p:nvPr/>
        </p:nvSpPr>
        <p:spPr>
          <a:xfrm>
            <a:off x="5579264" y="5348461"/>
            <a:ext cx="1147033" cy="130459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t"/>
          <a:lstStyle/>
          <a:p>
            <a:r>
              <a:rPr lang="ru-RU" sz="1300" dirty="0" smtClean="0"/>
              <a:t> </a:t>
            </a:r>
            <a:endParaRPr lang="ru-RU" sz="1300" dirty="0"/>
          </a:p>
        </p:txBody>
      </p:sp>
      <p:sp>
        <p:nvSpPr>
          <p:cNvPr id="20" name="Прямоугольник 19"/>
          <p:cNvSpPr/>
          <p:nvPr/>
        </p:nvSpPr>
        <p:spPr>
          <a:xfrm>
            <a:off x="400776" y="755576"/>
            <a:ext cx="6310484"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ru-RU" sz="1200" b="1" i="1" dirty="0"/>
              <a:t>Голосование проходило на переменах, в холле школы. Любой ученик мог поучаствовать в этом, надо было зарегистрироваться в списке голосовавших (имя, фамилию и подпись), потом на листке отметить за кого голосуете и положить листок в урну для голосования.</a:t>
            </a:r>
          </a:p>
        </p:txBody>
      </p:sp>
      <p:sp>
        <p:nvSpPr>
          <p:cNvPr id="26" name="Пятно 2 25"/>
          <p:cNvSpPr/>
          <p:nvPr/>
        </p:nvSpPr>
        <p:spPr>
          <a:xfrm>
            <a:off x="6060721" y="8400764"/>
            <a:ext cx="608639" cy="58291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5</a:t>
            </a:r>
          </a:p>
        </p:txBody>
      </p:sp>
      <p:sp>
        <p:nvSpPr>
          <p:cNvPr id="21" name="Прямоугольник 20"/>
          <p:cNvSpPr/>
          <p:nvPr/>
        </p:nvSpPr>
        <p:spPr>
          <a:xfrm>
            <a:off x="150111" y="1818421"/>
            <a:ext cx="1406681" cy="22189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p>
            <a:endParaRPr lang="ru-RU" sz="1300" dirty="0"/>
          </a:p>
        </p:txBody>
      </p:sp>
      <p:sp>
        <p:nvSpPr>
          <p:cNvPr id="28" name="Равнобедренный треугольник 27"/>
          <p:cNvSpPr/>
          <p:nvPr/>
        </p:nvSpPr>
        <p:spPr>
          <a:xfrm rot="5400000">
            <a:off x="2048453" y="2711691"/>
            <a:ext cx="2186602" cy="464755"/>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трелка вниз 3"/>
          <p:cNvSpPr/>
          <p:nvPr/>
        </p:nvSpPr>
        <p:spPr>
          <a:xfrm>
            <a:off x="1307603" y="8244408"/>
            <a:ext cx="4094190" cy="33917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smtClean="0"/>
              <a:t>Интересный факт</a:t>
            </a:r>
            <a:endParaRPr lang="ru-RU" sz="1600" dirty="0"/>
          </a:p>
        </p:txBody>
      </p:sp>
      <p:sp>
        <p:nvSpPr>
          <p:cNvPr id="13" name="Прямоугольник 12"/>
          <p:cNvSpPr/>
          <p:nvPr/>
        </p:nvSpPr>
        <p:spPr>
          <a:xfrm>
            <a:off x="1273370" y="8678416"/>
            <a:ext cx="4094190"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200" b="1" dirty="0" smtClean="0"/>
              <a:t>Нашему лицею был присвоен статус «Лицей в 2001 году.</a:t>
            </a:r>
            <a:endParaRPr lang="ru-RU" sz="1200" b="1" dirty="0"/>
          </a:p>
        </p:txBody>
      </p:sp>
      <p:sp>
        <p:nvSpPr>
          <p:cNvPr id="24" name="Прямоугольник 23"/>
          <p:cNvSpPr/>
          <p:nvPr/>
        </p:nvSpPr>
        <p:spPr>
          <a:xfrm>
            <a:off x="3429000" y="1612302"/>
            <a:ext cx="3221759" cy="27387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t"/>
          <a:lstStyle/>
          <a:p>
            <a:r>
              <a:rPr lang="ru-RU" sz="1200" b="1" dirty="0"/>
              <a:t>Дмитрий Гуськов </a:t>
            </a:r>
            <a:r>
              <a:rPr lang="ru-RU" sz="1200" dirty="0"/>
              <a:t>обещал, что если он будет президентом, то он введёт несколько новых предложений:</a:t>
            </a:r>
          </a:p>
          <a:p>
            <a:r>
              <a:rPr lang="ru-RU" sz="1200" dirty="0"/>
              <a:t>1) многочисленные </a:t>
            </a:r>
            <a:r>
              <a:rPr lang="ru-RU" sz="1200" dirty="0" err="1"/>
              <a:t>интерактивы</a:t>
            </a:r>
            <a:r>
              <a:rPr lang="ru-RU" sz="1200" dirty="0"/>
              <a:t> и </a:t>
            </a:r>
            <a:r>
              <a:rPr lang="ru-RU" sz="1200" dirty="0" err="1"/>
              <a:t>флешмобы</a:t>
            </a:r>
            <a:r>
              <a:rPr lang="ru-RU" sz="1200" dirty="0"/>
              <a:t>;</a:t>
            </a:r>
          </a:p>
          <a:p>
            <a:r>
              <a:rPr lang="ru-RU" sz="1200" dirty="0"/>
              <a:t>2) решит проблему с вандалами, которые разрушают туалеты и другие объекты школы;</a:t>
            </a:r>
          </a:p>
          <a:p>
            <a:r>
              <a:rPr lang="ru-RU" sz="1200" dirty="0"/>
              <a:t>3) организует обратную связь учеников и администрации школы;</a:t>
            </a:r>
          </a:p>
          <a:p>
            <a:r>
              <a:rPr lang="ru-RU" sz="1200" dirty="0"/>
              <a:t>4) на вахте школы появится урна для сбора публичных/анонимных обращений;</a:t>
            </a:r>
          </a:p>
          <a:p>
            <a:r>
              <a:rPr lang="ru-RU" sz="1200" dirty="0"/>
              <a:t>5) если у учеников есть важные новости, то вам будет доступно своё высказывание в громкоговорители школы;</a:t>
            </a:r>
          </a:p>
        </p:txBody>
      </p:sp>
      <p:pic>
        <p:nvPicPr>
          <p:cNvPr id="25" name="Рисунок 24" descr="C:\Users\stud\Desktop\Газета\ШГ октябрь 2022\выборы_Чайкун\IMG_20221021_10255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352" y="1706453"/>
            <a:ext cx="2236137" cy="2550454"/>
          </a:xfrm>
          <a:prstGeom prst="rect">
            <a:avLst/>
          </a:prstGeom>
          <a:noFill/>
          <a:ln>
            <a:noFill/>
          </a:ln>
        </p:spPr>
      </p:pic>
      <p:pic>
        <p:nvPicPr>
          <p:cNvPr id="27" name="Рисунок 26" descr="C:\Users\stud\Desktop\Газета\ШГ октябрь 2022\Фото Кристины\attachments (1)\IMG_20221021_1024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6353" y="4400264"/>
            <a:ext cx="1390680" cy="1223674"/>
          </a:xfrm>
          <a:prstGeom prst="rect">
            <a:avLst/>
          </a:prstGeom>
          <a:noFill/>
          <a:ln>
            <a:noFill/>
          </a:ln>
        </p:spPr>
      </p:pic>
      <p:pic>
        <p:nvPicPr>
          <p:cNvPr id="29" name="Рисунок 28" descr="C:\Users\stud\Desktop\Газета\ШГ октябрь 2022\Фото Кристины\attachments (1)\IMG_20221021_1019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353" y="5689886"/>
            <a:ext cx="1390680" cy="1315591"/>
          </a:xfrm>
          <a:prstGeom prst="rect">
            <a:avLst/>
          </a:prstGeom>
          <a:noFill/>
          <a:ln>
            <a:noFill/>
          </a:ln>
        </p:spPr>
      </p:pic>
      <p:pic>
        <p:nvPicPr>
          <p:cNvPr id="30" name="Рисунок 29" descr="C:\Users\stud\Desktop\Газета\ШГ октябрь 2022\выборы_Чайкун\IMG_20221021_101852.jpg"/>
          <p:cNvPicPr/>
          <p:nvPr/>
        </p:nvPicPr>
        <p:blipFill rotWithShape="1">
          <a:blip r:embed="rId5" cstate="print">
            <a:extLst>
              <a:ext uri="{28A0092B-C50C-407E-A947-70E740481C1C}">
                <a14:useLocalDpi xmlns:a14="http://schemas.microsoft.com/office/drawing/2010/main" val="0"/>
              </a:ext>
            </a:extLst>
          </a:blip>
          <a:srcRect l="8253"/>
          <a:stretch/>
        </p:blipFill>
        <p:spPr bwMode="auto">
          <a:xfrm>
            <a:off x="287473" y="4301872"/>
            <a:ext cx="1842964" cy="2644130"/>
          </a:xfrm>
          <a:prstGeom prst="rect">
            <a:avLst/>
          </a:prstGeom>
          <a:noFill/>
          <a:ln>
            <a:noFill/>
          </a:ln>
          <a:extLst>
            <a:ext uri="{53640926-AAD7-44D8-BBD7-CCE9431645EC}">
              <a14:shadowObscured xmlns:a14="http://schemas.microsoft.com/office/drawing/2010/main"/>
            </a:ext>
          </a:extLst>
        </p:spPr>
      </p:pic>
      <p:sp>
        <p:nvSpPr>
          <p:cNvPr id="9" name="Прямоугольник 8"/>
          <p:cNvSpPr/>
          <p:nvPr/>
        </p:nvSpPr>
        <p:spPr>
          <a:xfrm>
            <a:off x="4337381" y="4351058"/>
            <a:ext cx="2357662" cy="2677656"/>
          </a:xfrm>
          <a:prstGeom prst="rect">
            <a:avLst/>
          </a:prstGeom>
        </p:spPr>
        <p:txBody>
          <a:bodyPr wrap="square">
            <a:spAutoFit/>
          </a:bodyPr>
          <a:lstStyle/>
          <a:p>
            <a:r>
              <a:rPr lang="ru-RU" sz="1200" dirty="0"/>
              <a:t>А другой претендент </a:t>
            </a:r>
            <a:r>
              <a:rPr lang="ru-RU" sz="1200" dirty="0" smtClean="0"/>
              <a:t>– </a:t>
            </a:r>
            <a:r>
              <a:rPr lang="ru-RU" sz="1200" b="1" dirty="0" smtClean="0"/>
              <a:t>Артур </a:t>
            </a:r>
            <a:r>
              <a:rPr lang="ru-RU" sz="1200" b="1" dirty="0" err="1" smtClean="0"/>
              <a:t>Габитов</a:t>
            </a:r>
            <a:r>
              <a:rPr lang="ru-RU" sz="1200" b="1" dirty="0" smtClean="0"/>
              <a:t> </a:t>
            </a:r>
            <a:r>
              <a:rPr lang="ru-RU" sz="1200" dirty="0" smtClean="0"/>
              <a:t>предложил </a:t>
            </a:r>
            <a:r>
              <a:rPr lang="ru-RU" sz="1200" dirty="0"/>
              <a:t>следующие инициативы:</a:t>
            </a:r>
          </a:p>
          <a:p>
            <a:r>
              <a:rPr lang="ru-RU" sz="1200" dirty="0"/>
              <a:t>1) развитие досуга;</a:t>
            </a:r>
          </a:p>
          <a:p>
            <a:r>
              <a:rPr lang="ru-RU" sz="1200" dirty="0"/>
              <a:t>2) активное развитие школьных профилей в социальных сетях с целью повышения интереса учащихся и родителей к жизни нашей школы;</a:t>
            </a:r>
          </a:p>
          <a:p>
            <a:r>
              <a:rPr lang="ru-RU" sz="1200" dirty="0"/>
              <a:t>3)поддержка школьного волонтёрского движения; </a:t>
            </a:r>
          </a:p>
          <a:p>
            <a:r>
              <a:rPr lang="ru-RU" sz="1200" dirty="0"/>
              <a:t>4)поддержка и продвижение идей учеников по улучшению школьной жизни.</a:t>
            </a:r>
          </a:p>
        </p:txBody>
      </p:sp>
      <p:sp>
        <p:nvSpPr>
          <p:cNvPr id="31" name="Равнобедренный треугольник 30"/>
          <p:cNvSpPr/>
          <p:nvPr/>
        </p:nvSpPr>
        <p:spPr>
          <a:xfrm rot="16200000">
            <a:off x="2988892" y="5391561"/>
            <a:ext cx="2186602" cy="464755"/>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7" name="Прямоугольник 16"/>
          <p:cNvSpPr/>
          <p:nvPr/>
        </p:nvSpPr>
        <p:spPr>
          <a:xfrm>
            <a:off x="150112" y="6990625"/>
            <a:ext cx="6500648" cy="1200329"/>
          </a:xfrm>
          <a:prstGeom prst="rect">
            <a:avLst/>
          </a:prstGeom>
        </p:spPr>
        <p:txBody>
          <a:bodyPr wrap="square">
            <a:spAutoFit/>
          </a:bodyPr>
          <a:lstStyle/>
          <a:p>
            <a:r>
              <a:rPr lang="ru-RU" sz="1200" dirty="0"/>
              <a:t>Мы спросили некоторых участников, за кого они голосовали и почему. Вот их ответы: </a:t>
            </a:r>
          </a:p>
          <a:p>
            <a:r>
              <a:rPr lang="ru-RU" sz="1200" i="1" dirty="0"/>
              <a:t>- Я выбрал Дмитрия </a:t>
            </a:r>
            <a:r>
              <a:rPr lang="ru-RU" sz="1200" i="1" dirty="0" err="1"/>
              <a:t>Гуськова</a:t>
            </a:r>
            <a:r>
              <a:rPr lang="ru-RU" sz="1200" i="1" dirty="0"/>
              <a:t> потому, что он предложил ученикам давать идеи для мероприятий, и сам Дмитрий очень собранный и воспитанный человек.</a:t>
            </a:r>
          </a:p>
          <a:p>
            <a:r>
              <a:rPr lang="ru-RU" sz="1200" dirty="0"/>
              <a:t>- </a:t>
            </a:r>
            <a:r>
              <a:rPr lang="ru-RU" sz="1200" i="1" dirty="0"/>
              <a:t>Я выбрал </a:t>
            </a:r>
            <a:r>
              <a:rPr lang="ru-RU" sz="1200" i="1" dirty="0" err="1"/>
              <a:t>Габитова</a:t>
            </a:r>
            <a:r>
              <a:rPr lang="ru-RU" sz="1200" i="1" dirty="0"/>
              <a:t> Артура, потому что он предложил поддержку школьного волонтёрского движения.</a:t>
            </a:r>
          </a:p>
          <a:p>
            <a:pPr algn="ctr"/>
            <a:r>
              <a:rPr lang="ru-RU" sz="1200" b="1" dirty="0"/>
              <a:t>По итогам голосования, с результатом 258 и 100 президентом стал Дмитрий Гуськов!</a:t>
            </a:r>
          </a:p>
        </p:txBody>
      </p:sp>
    </p:spTree>
    <p:extLst>
      <p:ext uri="{BB962C8B-B14F-4D97-AF65-F5344CB8AC3E}">
        <p14:creationId xmlns:p14="http://schemas.microsoft.com/office/powerpoint/2010/main" val="4483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w="3175">
            <a:solidFill>
              <a:schemeClr val="accent6">
                <a:lumMod val="75000"/>
              </a:schemeClr>
            </a:solidFill>
          </a:ln>
        </p:spPr>
        <p:txBody>
          <a:bodyPr wrap="square">
            <a:spAutoFit/>
          </a:bodyPr>
          <a:lstStyle/>
          <a:p>
            <a:endParaRPr lang="ru-RU" sz="1600" dirty="0">
              <a:solidFill>
                <a:srgbClr val="5B6770"/>
              </a:solidFill>
              <a:latin typeface="Bookman Old Style" pitchFamily="18" charset="0"/>
            </a:endParaRPr>
          </a:p>
        </p:txBody>
      </p:sp>
      <p:sp>
        <p:nvSpPr>
          <p:cNvPr id="15" name="Прямоугольник 14"/>
          <p:cNvSpPr/>
          <p:nvPr/>
        </p:nvSpPr>
        <p:spPr>
          <a:xfrm>
            <a:off x="404664" y="7812360"/>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t>Сайт лицея</a:t>
            </a:r>
            <a:r>
              <a:rPr lang="en-US" sz="1100" dirty="0" smtClean="0"/>
              <a:t>:</a:t>
            </a:r>
            <a:r>
              <a:rPr lang="ru-RU" sz="1100" dirty="0" smtClean="0"/>
              <a:t> </a:t>
            </a:r>
            <a:endParaRPr lang="ru-RU" sz="1100" dirty="0"/>
          </a:p>
        </p:txBody>
      </p:sp>
      <p:sp>
        <p:nvSpPr>
          <p:cNvPr id="8" name="Прямоугольник 7"/>
          <p:cNvSpPr/>
          <p:nvPr/>
        </p:nvSpPr>
        <p:spPr>
          <a:xfrm>
            <a:off x="3336904" y="5730427"/>
            <a:ext cx="3236226" cy="1985159"/>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r>
              <a:rPr lang="ru-RU" sz="1100" dirty="0">
                <a:solidFill>
                  <a:schemeClr val="bg1">
                    <a:lumMod val="95000"/>
                  </a:schemeClr>
                </a:solidFill>
              </a:rPr>
              <a:t> </a:t>
            </a:r>
            <a:r>
              <a:rPr lang="ru-RU" sz="1100" dirty="0" smtClean="0">
                <a:solidFill>
                  <a:schemeClr val="bg1">
                    <a:lumMod val="95000"/>
                  </a:schemeClr>
                </a:solidFill>
              </a:rPr>
              <a:t>         </a:t>
            </a:r>
            <a:endParaRPr lang="ru-RU" dirty="0">
              <a:solidFill>
                <a:schemeClr val="bg1">
                  <a:lumMod val="95000"/>
                </a:schemeClr>
              </a:solidFill>
            </a:endParaRPr>
          </a:p>
        </p:txBody>
      </p:sp>
      <p:sp>
        <p:nvSpPr>
          <p:cNvPr id="10" name="Прямоугольник 9"/>
          <p:cNvSpPr/>
          <p:nvPr/>
        </p:nvSpPr>
        <p:spPr>
          <a:xfrm>
            <a:off x="3717032" y="-875645"/>
            <a:ext cx="2952328" cy="2123658"/>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11" name="Прямоугольник 10"/>
          <p:cNvSpPr/>
          <p:nvPr/>
        </p:nvSpPr>
        <p:spPr>
          <a:xfrm>
            <a:off x="3505385" y="1475656"/>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95485" y="3491880"/>
            <a:ext cx="3321547" cy="325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214180"/>
            <a:ext cx="3321547" cy="1569660"/>
          </a:xfrm>
          <a:prstGeom prst="rect">
            <a:avLst/>
          </a:prstGeom>
        </p:spPr>
        <p:txBody>
          <a:bodyPr wrap="square">
            <a:spAutoFit/>
          </a:bodyPr>
          <a:lstStyle/>
          <a:p>
            <a:endParaRPr lang="ru-RU" sz="1200" dirty="0" smtClean="0"/>
          </a:p>
          <a:p>
            <a:endParaRPr lang="ru-RU" sz="1200" dirty="0" smtClean="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p:txBody>
      </p:sp>
      <p:sp>
        <p:nvSpPr>
          <p:cNvPr id="16" name="Прямоугольник 15"/>
          <p:cNvSpPr/>
          <p:nvPr/>
        </p:nvSpPr>
        <p:spPr>
          <a:xfrm>
            <a:off x="404664" y="3191271"/>
            <a:ext cx="6120679" cy="4524315"/>
          </a:xfrm>
          <a:prstGeom prst="rect">
            <a:avLst/>
          </a:prstGeom>
        </p:spPr>
        <p:txBody>
          <a:bodyPr wrap="square">
            <a:spAutoFit/>
          </a:bodyPr>
          <a:lstStyle/>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endParaRPr lang="ru-RU" sz="1200" dirty="0"/>
          </a:p>
          <a:p>
            <a:endParaRPr lang="ru-RU" sz="1200" dirty="0" smtClean="0"/>
          </a:p>
          <a:p>
            <a:endParaRPr lang="ru-RU" sz="1200" dirty="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3" name="Пятно 2 2"/>
          <p:cNvSpPr/>
          <p:nvPr/>
        </p:nvSpPr>
        <p:spPr>
          <a:xfrm>
            <a:off x="5970984" y="7992380"/>
            <a:ext cx="698376" cy="64807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6</a:t>
            </a:r>
          </a:p>
        </p:txBody>
      </p:sp>
      <p:sp>
        <p:nvSpPr>
          <p:cNvPr id="21" name="Прямоугольник 20"/>
          <p:cNvSpPr/>
          <p:nvPr/>
        </p:nvSpPr>
        <p:spPr>
          <a:xfrm rot="10800000" flipV="1">
            <a:off x="404664" y="260298"/>
            <a:ext cx="626469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dirty="0" smtClean="0">
                <a:solidFill>
                  <a:srgbClr val="C00000"/>
                </a:solidFill>
                <a:latin typeface="Bookman Old Style" pitchFamily="18" charset="0"/>
              </a:rPr>
              <a:t>Уникальные экспонаты</a:t>
            </a:r>
            <a:endParaRPr lang="ru-RU" sz="1600" dirty="0">
              <a:solidFill>
                <a:srgbClr val="C00000"/>
              </a:solidFill>
              <a:latin typeface="Bookman Old Style" pitchFamily="18" charset="0"/>
            </a:endParaRPr>
          </a:p>
        </p:txBody>
      </p:sp>
      <p:sp>
        <p:nvSpPr>
          <p:cNvPr id="4" name="Прямоугольник 3"/>
          <p:cNvSpPr/>
          <p:nvPr/>
        </p:nvSpPr>
        <p:spPr>
          <a:xfrm>
            <a:off x="512676" y="755576"/>
            <a:ext cx="604867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400" dirty="0"/>
              <a:t> </a:t>
            </a:r>
            <a:r>
              <a:rPr lang="ru-RU" sz="1400" i="1" dirty="0"/>
              <a:t> </a:t>
            </a:r>
            <a:r>
              <a:rPr lang="ru-RU" sz="1400" i="1" dirty="0" smtClean="0"/>
              <a:t>       Наш школьный музей «Чаша жизни» в октябре пополнился двумя новыми уникальными экспонатами. </a:t>
            </a:r>
            <a:endParaRPr lang="ru-RU" sz="1400" i="1" dirty="0"/>
          </a:p>
        </p:txBody>
      </p:sp>
      <p:sp>
        <p:nvSpPr>
          <p:cNvPr id="25" name="Стрелка вниз 24"/>
          <p:cNvSpPr/>
          <p:nvPr/>
        </p:nvSpPr>
        <p:spPr>
          <a:xfrm>
            <a:off x="3848262" y="5112020"/>
            <a:ext cx="2471910" cy="5760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А знаете ли вы, что….</a:t>
            </a:r>
            <a:endParaRPr lang="ru-RU" sz="1400" dirty="0"/>
          </a:p>
        </p:txBody>
      </p:sp>
      <p:pic>
        <p:nvPicPr>
          <p:cNvPr id="22" name="Рисунок 21" descr="C:\Users\stud\Desktop\Газета\ШГ октябрь 2022\фото день лицеиста\IMG_20221019_131747.jpg"/>
          <p:cNvPicPr/>
          <p:nvPr/>
        </p:nvPicPr>
        <p:blipFill rotWithShape="1">
          <a:blip r:embed="rId2" cstate="print">
            <a:extLst>
              <a:ext uri="{28A0092B-C50C-407E-A947-70E740481C1C}">
                <a14:useLocalDpi xmlns:a14="http://schemas.microsoft.com/office/drawing/2010/main" val="0"/>
              </a:ext>
            </a:extLst>
          </a:blip>
          <a:srcRect l="2342" r="5324" b="1511"/>
          <a:stretch/>
        </p:blipFill>
        <p:spPr bwMode="auto">
          <a:xfrm>
            <a:off x="489459" y="1387745"/>
            <a:ext cx="2831456" cy="3724275"/>
          </a:xfrm>
          <a:prstGeom prst="rect">
            <a:avLst/>
          </a:prstGeom>
          <a:noFill/>
          <a:ln>
            <a:noFill/>
          </a:ln>
          <a:extLst>
            <a:ext uri="{53640926-AAD7-44D8-BBD7-CCE9431645EC}">
              <a14:shadowObscured xmlns:a14="http://schemas.microsoft.com/office/drawing/2010/main"/>
            </a:ext>
          </a:extLst>
        </p:spPr>
      </p:pic>
      <p:sp>
        <p:nvSpPr>
          <p:cNvPr id="9" name="Прямоугольник 8"/>
          <p:cNvSpPr/>
          <p:nvPr/>
        </p:nvSpPr>
        <p:spPr>
          <a:xfrm>
            <a:off x="3609019" y="1763688"/>
            <a:ext cx="3140895" cy="3108543"/>
          </a:xfrm>
          <a:prstGeom prst="rect">
            <a:avLst/>
          </a:prstGeom>
        </p:spPr>
        <p:txBody>
          <a:bodyPr wrap="square">
            <a:spAutoFit/>
          </a:bodyPr>
          <a:lstStyle/>
          <a:p>
            <a:pPr algn="just"/>
            <a:r>
              <a:rPr lang="ru-RU" sz="1400" b="1" dirty="0" smtClean="0"/>
              <a:t>Первый экспонат</a:t>
            </a:r>
            <a:r>
              <a:rPr lang="ru-RU" sz="1400" dirty="0" smtClean="0"/>
              <a:t> </a:t>
            </a:r>
            <a:r>
              <a:rPr lang="ru-RU" sz="1400" dirty="0"/>
              <a:t>– прижизненный портрет Виктора Николаевича Полякова, созданный художником </a:t>
            </a:r>
            <a:r>
              <a:rPr lang="ru-RU" sz="1400" b="1" dirty="0"/>
              <a:t>Вячеславом </a:t>
            </a:r>
            <a:r>
              <a:rPr lang="ru-RU" sz="1400" b="1" dirty="0" err="1" smtClean="0"/>
              <a:t>Варнашовым</a:t>
            </a:r>
            <a:r>
              <a:rPr lang="ru-RU" sz="1400" dirty="0" smtClean="0"/>
              <a:t>. Портрет размером 1150 х 800 мм выполнен на холсте масляными красками. Его украшает позолоченная  резная рама. </a:t>
            </a:r>
            <a:endParaRPr lang="ru-RU" sz="1400" dirty="0"/>
          </a:p>
          <a:p>
            <a:pPr algn="just"/>
            <a:r>
              <a:rPr lang="ru-RU" sz="1400" dirty="0" smtClean="0"/>
              <a:t>Этот портрет был передан в дар нашему лицею </a:t>
            </a:r>
            <a:r>
              <a:rPr lang="ru-RU" sz="1400" dirty="0"/>
              <a:t>председателем Совета ветеранов АО «АВТОВАЗ» - Николаем </a:t>
            </a:r>
            <a:r>
              <a:rPr lang="ru-RU" sz="1400" dirty="0" smtClean="0"/>
              <a:t>Михайловичем </a:t>
            </a:r>
            <a:r>
              <a:rPr lang="ru-RU" sz="1400" dirty="0" err="1" smtClean="0"/>
              <a:t>Карагиным</a:t>
            </a:r>
            <a:r>
              <a:rPr lang="ru-RU" sz="1400" dirty="0" smtClean="0"/>
              <a:t>. Работа известного художника заняла центральное место в зале имени </a:t>
            </a:r>
            <a:r>
              <a:rPr lang="ru-RU" sz="1400" dirty="0" err="1" smtClean="0"/>
              <a:t>В.Н.Полякова</a:t>
            </a:r>
            <a:r>
              <a:rPr lang="ru-RU" sz="1400" dirty="0"/>
              <a:t>.</a:t>
            </a:r>
          </a:p>
        </p:txBody>
      </p:sp>
      <p:sp>
        <p:nvSpPr>
          <p:cNvPr id="13" name="Прямоугольник 12"/>
          <p:cNvSpPr/>
          <p:nvPr/>
        </p:nvSpPr>
        <p:spPr>
          <a:xfrm>
            <a:off x="3709789" y="5868144"/>
            <a:ext cx="272252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200" b="1" dirty="0" smtClean="0"/>
              <a:t>- Вячеслав </a:t>
            </a:r>
            <a:r>
              <a:rPr lang="ru-RU" sz="1200" b="1" dirty="0" err="1" smtClean="0"/>
              <a:t>Варнашов</a:t>
            </a:r>
            <a:r>
              <a:rPr lang="ru-RU" sz="1200" b="1" dirty="0" smtClean="0"/>
              <a:t> является членом </a:t>
            </a:r>
            <a:r>
              <a:rPr lang="ru-RU" sz="1200" b="1" dirty="0"/>
              <a:t>Союза художников </a:t>
            </a:r>
            <a:r>
              <a:rPr lang="ru-RU" sz="1200" b="1" dirty="0" smtClean="0"/>
              <a:t>России и его работы украшают</a:t>
            </a:r>
            <a:r>
              <a:rPr lang="ru-RU" sz="1200" b="1" dirty="0"/>
              <a:t> залы музеев и картинных галерей </a:t>
            </a:r>
            <a:r>
              <a:rPr lang="ru-RU" sz="1200" b="1" dirty="0" smtClean="0"/>
              <a:t>Москвы, Пензы, Саратова, </a:t>
            </a:r>
            <a:r>
              <a:rPr lang="ru-RU" sz="1200" b="1" dirty="0"/>
              <a:t>Рязани, а также частные коллекции России, Швейцарии, Франции, Норвегии, Германии, США, Канады, Японии и Израиля. </a:t>
            </a:r>
          </a:p>
        </p:txBody>
      </p:sp>
      <p:sp>
        <p:nvSpPr>
          <p:cNvPr id="18" name="Прямоугольник 17"/>
          <p:cNvSpPr/>
          <p:nvPr/>
        </p:nvSpPr>
        <p:spPr>
          <a:xfrm>
            <a:off x="427111" y="5453428"/>
            <a:ext cx="3109900" cy="2893100"/>
          </a:xfrm>
          <a:prstGeom prst="rect">
            <a:avLst/>
          </a:prstGeom>
        </p:spPr>
        <p:txBody>
          <a:bodyPr wrap="square">
            <a:spAutoFit/>
          </a:bodyPr>
          <a:lstStyle/>
          <a:p>
            <a:r>
              <a:rPr lang="ru-RU" sz="1400" dirty="0"/>
              <a:t>Передача </a:t>
            </a:r>
            <a:r>
              <a:rPr lang="ru-RU" sz="1400" dirty="0" smtClean="0"/>
              <a:t> </a:t>
            </a:r>
            <a:r>
              <a:rPr lang="ru-RU" sz="1400" dirty="0"/>
              <a:t>экспонатов состоялась в музейном зале памяти </a:t>
            </a:r>
            <a:r>
              <a:rPr lang="ru-RU" sz="1400" dirty="0" err="1"/>
              <a:t>В.Н.Полякова</a:t>
            </a:r>
            <a:r>
              <a:rPr lang="ru-RU" sz="1400" dirty="0"/>
              <a:t> в присутствии почетных гостей и учащихся десятых классов лицея. </a:t>
            </a:r>
          </a:p>
          <a:p>
            <a:r>
              <a:rPr lang="ru-RU" sz="1400" dirty="0"/>
              <a:t>В приветственном слове  директор  лицея, кандидат педагогических наук  Юлия Станиславовна </a:t>
            </a:r>
            <a:r>
              <a:rPr lang="ru-RU" sz="1400" dirty="0" smtClean="0"/>
              <a:t>Коняхина выразила </a:t>
            </a:r>
            <a:r>
              <a:rPr lang="ru-RU" sz="1400" dirty="0"/>
              <a:t>огромную благодарность за переданные экспонаты, которые займут достойное место в школьном музее и будут интересны не только учащимися, но и ветеранами </a:t>
            </a:r>
            <a:r>
              <a:rPr lang="ru-RU" sz="1400" dirty="0" err="1"/>
              <a:t>АВТОВАЗа</a:t>
            </a:r>
            <a:r>
              <a:rPr lang="ru-RU" sz="1400" dirty="0"/>
              <a:t>.</a:t>
            </a:r>
          </a:p>
        </p:txBody>
      </p:sp>
    </p:spTree>
    <p:extLst>
      <p:ext uri="{BB962C8B-B14F-4D97-AF65-F5344CB8AC3E}">
        <p14:creationId xmlns:p14="http://schemas.microsoft.com/office/powerpoint/2010/main" val="847167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rot="10800000" flipV="1">
            <a:off x="404664" y="275686"/>
            <a:ext cx="6264696"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400" dirty="0">
                <a:solidFill>
                  <a:srgbClr val="C00000"/>
                </a:solidFill>
                <a:latin typeface="Bookman Old Style" pitchFamily="18" charset="0"/>
              </a:rPr>
              <a:t>Уникальные </a:t>
            </a:r>
            <a:r>
              <a:rPr lang="ru-RU" sz="1400" dirty="0" smtClean="0">
                <a:solidFill>
                  <a:srgbClr val="C00000"/>
                </a:solidFill>
                <a:latin typeface="Bookman Old Style" pitchFamily="18" charset="0"/>
              </a:rPr>
              <a:t>экспонаты</a:t>
            </a:r>
            <a:endParaRPr lang="ru-RU" sz="1400" dirty="0">
              <a:solidFill>
                <a:srgbClr val="C00000"/>
              </a:solidFill>
              <a:latin typeface="Bookman Old Style" pitchFamily="18" charset="0"/>
            </a:endParaRPr>
          </a:p>
        </p:txBody>
      </p:sp>
      <p:sp>
        <p:nvSpPr>
          <p:cNvPr id="8" name="Прямоугольник 7"/>
          <p:cNvSpPr/>
          <p:nvPr/>
        </p:nvSpPr>
        <p:spPr>
          <a:xfrm>
            <a:off x="2348880" y="6156176"/>
            <a:ext cx="4509119" cy="1985159"/>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r>
              <a:rPr lang="ru-RU" sz="1100" dirty="0">
                <a:solidFill>
                  <a:schemeClr val="bg1">
                    <a:lumMod val="95000"/>
                  </a:schemeClr>
                </a:solidFill>
              </a:rPr>
              <a:t> </a:t>
            </a:r>
            <a:r>
              <a:rPr lang="ru-RU" sz="1100" dirty="0" smtClean="0">
                <a:solidFill>
                  <a:schemeClr val="bg1">
                    <a:lumMod val="95000"/>
                  </a:schemeClr>
                </a:solidFill>
              </a:rPr>
              <a:t>         </a:t>
            </a:r>
            <a:endParaRPr lang="ru-RU" dirty="0">
              <a:solidFill>
                <a:schemeClr val="bg1">
                  <a:lumMod val="95000"/>
                </a:schemeClr>
              </a:solidFill>
            </a:endParaRPr>
          </a:p>
        </p:txBody>
      </p:sp>
      <p:sp>
        <p:nvSpPr>
          <p:cNvPr id="10" name="Прямоугольник 9"/>
          <p:cNvSpPr/>
          <p:nvPr/>
        </p:nvSpPr>
        <p:spPr>
          <a:xfrm>
            <a:off x="3717032" y="-875645"/>
            <a:ext cx="2952328" cy="2123658"/>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95485" y="3491880"/>
            <a:ext cx="3321547" cy="325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569660"/>
          </a:xfrm>
          <a:prstGeom prst="rect">
            <a:avLst/>
          </a:prstGeom>
        </p:spPr>
        <p:txBody>
          <a:bodyPr wrap="square">
            <a:spAutoFit/>
          </a:bodyPr>
          <a:lstStyle/>
          <a:p>
            <a:endParaRPr lang="ru-RU" sz="1200" dirty="0" smtClean="0"/>
          </a:p>
          <a:p>
            <a:endParaRPr lang="ru-RU" sz="1200" dirty="0" smtClean="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p:txBody>
      </p:sp>
      <p:sp>
        <p:nvSpPr>
          <p:cNvPr id="9" name="Пятно 2 8"/>
          <p:cNvSpPr/>
          <p:nvPr/>
        </p:nvSpPr>
        <p:spPr>
          <a:xfrm>
            <a:off x="5952281" y="8284532"/>
            <a:ext cx="770384" cy="7511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7</a:t>
            </a:r>
          </a:p>
        </p:txBody>
      </p:sp>
      <p:sp>
        <p:nvSpPr>
          <p:cNvPr id="18" name="Прямоугольник 17"/>
          <p:cNvSpPr/>
          <p:nvPr/>
        </p:nvSpPr>
        <p:spPr>
          <a:xfrm>
            <a:off x="597049" y="5514935"/>
            <a:ext cx="3094337" cy="3693319"/>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sp>
        <p:nvSpPr>
          <p:cNvPr id="13" name="TextBox 12"/>
          <p:cNvSpPr txBox="1"/>
          <p:nvPr/>
        </p:nvSpPr>
        <p:spPr>
          <a:xfrm>
            <a:off x="287472" y="4623246"/>
            <a:ext cx="2421448" cy="3754874"/>
          </a:xfrm>
          <a:prstGeom prst="rect">
            <a:avLst/>
          </a:prstGeom>
          <a:noFill/>
        </p:spPr>
        <p:txBody>
          <a:bodyPr wrap="square" rtlCol="0">
            <a:spAutoFit/>
          </a:bodyPr>
          <a:lstStyle/>
          <a:p>
            <a:r>
              <a:rPr lang="ru-RU" sz="1400" dirty="0"/>
              <a:t>Директор драматического театра «Колесо» Вячеслав Тиунов сказал, что переданный реквизит,  послужит хорошим наглядным пособием по изучению  истории </a:t>
            </a:r>
            <a:r>
              <a:rPr lang="ru-RU" sz="1400" dirty="0" smtClean="0"/>
              <a:t>автомобилестроения, </a:t>
            </a:r>
            <a:r>
              <a:rPr lang="ru-RU" sz="1400" dirty="0" err="1" smtClean="0"/>
              <a:t>АВТОВАЗа</a:t>
            </a:r>
            <a:r>
              <a:rPr lang="ru-RU" sz="1400" dirty="0" smtClean="0"/>
              <a:t> и своего </a:t>
            </a:r>
            <a:r>
              <a:rPr lang="ru-RU" sz="1400" dirty="0"/>
              <a:t>родного края. Народная артистка России, художественный руководитель ДТ «Колесо» Наталья Дроздова выразила </a:t>
            </a:r>
            <a:r>
              <a:rPr lang="ru-RU" sz="1400" dirty="0" smtClean="0"/>
              <a:t>уверенность в том, </a:t>
            </a:r>
            <a:r>
              <a:rPr lang="ru-RU" sz="1400" dirty="0"/>
              <a:t>что между лицеем и театром завяжутся добрые и плодотворные отношения.</a:t>
            </a:r>
          </a:p>
        </p:txBody>
      </p:sp>
      <p:sp>
        <p:nvSpPr>
          <p:cNvPr id="4" name="Прямоугольник 3"/>
          <p:cNvSpPr/>
          <p:nvPr/>
        </p:nvSpPr>
        <p:spPr>
          <a:xfrm>
            <a:off x="287473" y="957479"/>
            <a:ext cx="1559261" cy="2677656"/>
          </a:xfrm>
          <a:prstGeom prst="rect">
            <a:avLst/>
          </a:prstGeom>
        </p:spPr>
        <p:txBody>
          <a:bodyPr wrap="square">
            <a:spAutoFit/>
          </a:bodyPr>
          <a:lstStyle/>
          <a:p>
            <a:r>
              <a:rPr lang="ru-RU" sz="1400" b="1" dirty="0" smtClean="0"/>
              <a:t>Второй экспонат, </a:t>
            </a:r>
            <a:r>
              <a:rPr lang="ru-RU" sz="1400" dirty="0" smtClean="0"/>
              <a:t>переданный в музей «Чаша жизни» </a:t>
            </a:r>
            <a:r>
              <a:rPr lang="ru-RU" sz="1400" dirty="0"/>
              <a:t>– автомобиль марки ВАЗ-2101 «Жигули», служивший реквизитом в спектакле драматического театра «Колесо».</a:t>
            </a:r>
          </a:p>
        </p:txBody>
      </p:sp>
      <p:pic>
        <p:nvPicPr>
          <p:cNvPr id="20" name="Рисунок 19" descr="C:\Users\Музей\Desktop\06.09.22 Передача Копейки\фото\IMG_20221006_14093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8920" y="4860032"/>
            <a:ext cx="3888432" cy="3281303"/>
          </a:xfrm>
          <a:prstGeom prst="rect">
            <a:avLst/>
          </a:prstGeom>
          <a:noFill/>
          <a:ln>
            <a:noFill/>
          </a:ln>
        </p:spPr>
      </p:pic>
      <p:pic>
        <p:nvPicPr>
          <p:cNvPr id="22" name="Рисунок 21" descr="C:\Users\Музей\Desktop\06.09.22 Передача Копейки\фото\IMG_20221006_1418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246" y="683568"/>
            <a:ext cx="4613102" cy="3600400"/>
          </a:xfrm>
          <a:prstGeom prst="rect">
            <a:avLst/>
          </a:prstGeom>
          <a:noFill/>
          <a:ln>
            <a:noFill/>
          </a:ln>
        </p:spPr>
      </p:pic>
    </p:spTree>
    <p:extLst>
      <p:ext uri="{BB962C8B-B14F-4D97-AF65-F5344CB8AC3E}">
        <p14:creationId xmlns:p14="http://schemas.microsoft.com/office/powerpoint/2010/main" val="2124438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w="3175">
            <a:solidFill>
              <a:schemeClr val="accent6">
                <a:lumMod val="75000"/>
              </a:schemeClr>
            </a:solidFill>
          </a:ln>
        </p:spPr>
        <p:txBody>
          <a:bodyPr wrap="square">
            <a:spAutoFit/>
          </a:bodyPr>
          <a:lstStyle/>
          <a:p>
            <a:endParaRPr lang="ru-RU" sz="1600" dirty="0">
              <a:solidFill>
                <a:srgbClr val="5B6770"/>
              </a:solidFill>
              <a:latin typeface="Bookman Old Style" pitchFamily="18" charset="0"/>
            </a:endParaRPr>
          </a:p>
        </p:txBody>
      </p:sp>
      <p:sp>
        <p:nvSpPr>
          <p:cNvPr id="8" name="Прямоугольник 7"/>
          <p:cNvSpPr/>
          <p:nvPr/>
        </p:nvSpPr>
        <p:spPr>
          <a:xfrm>
            <a:off x="2348880" y="6156176"/>
            <a:ext cx="4509119" cy="1985159"/>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r>
              <a:rPr lang="ru-RU" sz="1100" dirty="0">
                <a:solidFill>
                  <a:schemeClr val="bg1">
                    <a:lumMod val="95000"/>
                  </a:schemeClr>
                </a:solidFill>
              </a:rPr>
              <a:t> </a:t>
            </a:r>
            <a:r>
              <a:rPr lang="ru-RU" sz="1100" dirty="0" smtClean="0">
                <a:solidFill>
                  <a:schemeClr val="bg1">
                    <a:lumMod val="95000"/>
                  </a:schemeClr>
                </a:solidFill>
              </a:rPr>
              <a:t>         </a:t>
            </a:r>
            <a:endParaRPr lang="ru-RU" dirty="0">
              <a:solidFill>
                <a:schemeClr val="bg1">
                  <a:lumMod val="95000"/>
                </a:schemeClr>
              </a:solidFill>
            </a:endParaRPr>
          </a:p>
        </p:txBody>
      </p:sp>
      <p:sp>
        <p:nvSpPr>
          <p:cNvPr id="7" name="Прямоугольник 6"/>
          <p:cNvSpPr/>
          <p:nvPr/>
        </p:nvSpPr>
        <p:spPr>
          <a:xfrm>
            <a:off x="404664" y="251521"/>
            <a:ext cx="62646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dirty="0" smtClean="0">
                <a:solidFill>
                  <a:srgbClr val="C00000"/>
                </a:solidFill>
                <a:latin typeface="Bookman Old Style" pitchFamily="18" charset="0"/>
              </a:rPr>
              <a:t>Наши победы</a:t>
            </a:r>
            <a:endParaRPr lang="ru-RU" dirty="0">
              <a:solidFill>
                <a:srgbClr val="C00000"/>
              </a:solidFill>
              <a:latin typeface="Bookman Old Style" pitchFamily="18" charset="0"/>
            </a:endParaRPr>
          </a:p>
        </p:txBody>
      </p:sp>
      <p:sp>
        <p:nvSpPr>
          <p:cNvPr id="10" name="Прямоугольник 9"/>
          <p:cNvSpPr/>
          <p:nvPr/>
        </p:nvSpPr>
        <p:spPr>
          <a:xfrm>
            <a:off x="3717032" y="-875645"/>
            <a:ext cx="2952328" cy="2123658"/>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11" name="Прямоугольник 10"/>
          <p:cNvSpPr/>
          <p:nvPr/>
        </p:nvSpPr>
        <p:spPr>
          <a:xfrm>
            <a:off x="3717032" y="1079960"/>
            <a:ext cx="2952328" cy="2123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95485" y="3491880"/>
            <a:ext cx="3321547" cy="325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143248" y="1071538"/>
            <a:ext cx="3321547" cy="1569660"/>
          </a:xfrm>
          <a:prstGeom prst="rect">
            <a:avLst/>
          </a:prstGeom>
        </p:spPr>
        <p:txBody>
          <a:bodyPr wrap="square">
            <a:spAutoFit/>
          </a:bodyPr>
          <a:lstStyle/>
          <a:p>
            <a:endParaRPr lang="ru-RU" sz="1200" dirty="0" smtClean="0"/>
          </a:p>
          <a:p>
            <a:endParaRPr lang="ru-RU" sz="1200" dirty="0" smtClean="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p:txBody>
      </p:sp>
      <p:sp>
        <p:nvSpPr>
          <p:cNvPr id="9" name="Пятно 2 8"/>
          <p:cNvSpPr/>
          <p:nvPr/>
        </p:nvSpPr>
        <p:spPr>
          <a:xfrm>
            <a:off x="5952281" y="8284532"/>
            <a:ext cx="770384" cy="75114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8</a:t>
            </a:r>
          </a:p>
        </p:txBody>
      </p:sp>
      <p:sp>
        <p:nvSpPr>
          <p:cNvPr id="18" name="Прямоугольник 17"/>
          <p:cNvSpPr/>
          <p:nvPr/>
        </p:nvSpPr>
        <p:spPr>
          <a:xfrm>
            <a:off x="1556792" y="4644008"/>
            <a:ext cx="3094337" cy="3693319"/>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p:txBody>
      </p:sp>
      <p:sp>
        <p:nvSpPr>
          <p:cNvPr id="3" name="Прямоугольник 2"/>
          <p:cNvSpPr/>
          <p:nvPr/>
        </p:nvSpPr>
        <p:spPr>
          <a:xfrm>
            <a:off x="3933056" y="710742"/>
            <a:ext cx="2679154" cy="276999"/>
          </a:xfrm>
          <a:prstGeom prst="rect">
            <a:avLst/>
          </a:prstGeom>
        </p:spPr>
        <p:txBody>
          <a:bodyPr wrap="square">
            <a:spAutoFit/>
          </a:bodyPr>
          <a:lstStyle/>
          <a:p>
            <a:r>
              <a:rPr lang="ru-RU" sz="1200" dirty="0" smtClean="0"/>
              <a:t>        </a:t>
            </a:r>
            <a:endParaRPr lang="ru-RU" sz="1200" dirty="0"/>
          </a:p>
        </p:txBody>
      </p:sp>
      <p:pic>
        <p:nvPicPr>
          <p:cNvPr id="15" name="Рисунок 14" descr="C:\Users\stud\AppData\Local\Microsoft\Windows\Temporary Internet Files\Content.Word\IMG_20221020_081848.jpg"/>
          <p:cNvPicPr/>
          <p:nvPr/>
        </p:nvPicPr>
        <p:blipFill rotWithShape="1">
          <a:blip r:embed="rId2" cstate="print">
            <a:extLst>
              <a:ext uri="{28A0092B-C50C-407E-A947-70E740481C1C}">
                <a14:useLocalDpi xmlns:a14="http://schemas.microsoft.com/office/drawing/2010/main" val="0"/>
              </a:ext>
            </a:extLst>
          </a:blip>
          <a:srcRect l="7103" t="24883" r="16298"/>
          <a:stretch/>
        </p:blipFill>
        <p:spPr bwMode="auto">
          <a:xfrm>
            <a:off x="4231754" y="1665559"/>
            <a:ext cx="2362200" cy="307657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13735" y="772183"/>
            <a:ext cx="6255625"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400" i="1" dirty="0" smtClean="0"/>
              <a:t>В нашем лицее много талантливых  учеников, которые добиваются побед не только в учебе, но и в других направлениях. Сегодня мы представляем   достижения учениц </a:t>
            </a:r>
            <a:r>
              <a:rPr lang="ru-RU" sz="1400" b="1" i="1" dirty="0" smtClean="0"/>
              <a:t>6 «Г» класса</a:t>
            </a:r>
            <a:r>
              <a:rPr lang="ru-RU" sz="1400" i="1" dirty="0" smtClean="0"/>
              <a:t>.</a:t>
            </a:r>
            <a:endParaRPr lang="ru-RU" sz="1400" i="1" dirty="0"/>
          </a:p>
        </p:txBody>
      </p:sp>
      <p:sp>
        <p:nvSpPr>
          <p:cNvPr id="13" name="TextBox 12"/>
          <p:cNvSpPr txBox="1"/>
          <p:nvPr/>
        </p:nvSpPr>
        <p:spPr>
          <a:xfrm>
            <a:off x="404664" y="1664552"/>
            <a:ext cx="2833909" cy="1600438"/>
          </a:xfrm>
          <a:prstGeom prst="rect">
            <a:avLst/>
          </a:prstGeom>
          <a:noFill/>
        </p:spPr>
        <p:txBody>
          <a:bodyPr wrap="square" rtlCol="0">
            <a:spAutoFit/>
          </a:bodyPr>
          <a:lstStyle/>
          <a:p>
            <a:r>
              <a:rPr lang="ru-RU" sz="1400" b="1" dirty="0" smtClean="0"/>
              <a:t>Дарья </a:t>
            </a:r>
            <a:r>
              <a:rPr lang="ru-RU" sz="1400" b="1" dirty="0" err="1" smtClean="0"/>
              <a:t>Животовская</a:t>
            </a:r>
            <a:r>
              <a:rPr lang="ru-RU" sz="1400" b="1" dirty="0" smtClean="0"/>
              <a:t> </a:t>
            </a:r>
            <a:r>
              <a:rPr lang="ru-RU" sz="1400" dirty="0" smtClean="0"/>
              <a:t>– Президент класса, занимается в СШОР №3, имеет 2 взрослый разряд по легкой атлетике.</a:t>
            </a:r>
          </a:p>
          <a:p>
            <a:r>
              <a:rPr lang="ru-RU" sz="1400" dirty="0" smtClean="0"/>
              <a:t>В октябре Дарья заняла </a:t>
            </a:r>
            <a:r>
              <a:rPr lang="en-US" sz="1400" b="1" dirty="0" smtClean="0"/>
              <a:t>I</a:t>
            </a:r>
            <a:r>
              <a:rPr lang="ru-RU" sz="1400" b="1" dirty="0" smtClean="0"/>
              <a:t> место </a:t>
            </a:r>
            <a:r>
              <a:rPr lang="ru-RU" sz="1400" dirty="0" smtClean="0"/>
              <a:t>на городских соревнованиях на дистанции 500 м.</a:t>
            </a:r>
            <a:endParaRPr lang="ru-RU" sz="1400" dirty="0"/>
          </a:p>
        </p:txBody>
      </p:sp>
      <p:sp>
        <p:nvSpPr>
          <p:cNvPr id="17" name="Равнобедренный треугольник 16"/>
          <p:cNvSpPr/>
          <p:nvPr/>
        </p:nvSpPr>
        <p:spPr>
          <a:xfrm rot="5400000">
            <a:off x="2784100" y="2847669"/>
            <a:ext cx="2186602" cy="464755"/>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9" name="Рисунок 18" descr="C:\Users\stud\AppData\Local\Microsoft\Windows\Temporary Internet Files\Content.Word\IMG_20221020_122323.jpg"/>
          <p:cNvPicPr/>
          <p:nvPr/>
        </p:nvPicPr>
        <p:blipFill rotWithShape="1">
          <a:blip r:embed="rId3" cstate="print">
            <a:extLst>
              <a:ext uri="{28A0092B-C50C-407E-A947-70E740481C1C}">
                <a14:useLocalDpi xmlns:a14="http://schemas.microsoft.com/office/drawing/2010/main" val="0"/>
              </a:ext>
            </a:extLst>
          </a:blip>
          <a:srcRect l="15951" t="10099" r="17477"/>
          <a:stretch/>
        </p:blipFill>
        <p:spPr bwMode="auto">
          <a:xfrm>
            <a:off x="819708" y="5159700"/>
            <a:ext cx="1952625" cy="3502289"/>
          </a:xfrm>
          <a:prstGeom prst="rect">
            <a:avLst/>
          </a:prstGeom>
          <a:noFill/>
          <a:ln>
            <a:noFill/>
          </a:ln>
        </p:spPr>
      </p:pic>
      <p:sp>
        <p:nvSpPr>
          <p:cNvPr id="21" name="Равнобедренный треугольник 20"/>
          <p:cNvSpPr/>
          <p:nvPr/>
        </p:nvSpPr>
        <p:spPr>
          <a:xfrm rot="16200000">
            <a:off x="2180820" y="6441035"/>
            <a:ext cx="2186602" cy="464755"/>
          </a:xfrm>
          <a:prstGeom prst="triangle">
            <a:avLst>
              <a:gd name="adj" fmla="val 5087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6" name="TextBox 15"/>
          <p:cNvSpPr txBox="1"/>
          <p:nvPr/>
        </p:nvSpPr>
        <p:spPr>
          <a:xfrm>
            <a:off x="3717032" y="5334584"/>
            <a:ext cx="2831035" cy="2893100"/>
          </a:xfrm>
          <a:prstGeom prst="rect">
            <a:avLst/>
          </a:prstGeom>
          <a:noFill/>
        </p:spPr>
        <p:txBody>
          <a:bodyPr wrap="square" rtlCol="0">
            <a:spAutoFit/>
          </a:bodyPr>
          <a:lstStyle/>
          <a:p>
            <a:r>
              <a:rPr lang="ru-RU" sz="1400" b="1" dirty="0" smtClean="0"/>
              <a:t>Софья </a:t>
            </a:r>
            <a:r>
              <a:rPr lang="ru-RU" sz="1400" b="1" dirty="0" err="1" smtClean="0"/>
              <a:t>Кирикович</a:t>
            </a:r>
            <a:r>
              <a:rPr lang="ru-RU" sz="1400" b="1" dirty="0" smtClean="0"/>
              <a:t> </a:t>
            </a:r>
            <a:r>
              <a:rPr lang="ru-RU" sz="1400" dirty="0" smtClean="0"/>
              <a:t>совсем недавно вернулась из Нижнего Новгорода. Она участвовала в конкурсе национальной  премии детского и юношеского танца «Весна священная» Приволжского федерального округа. В номинации «Классический танец» Софья была удостоена </a:t>
            </a:r>
            <a:r>
              <a:rPr lang="ru-RU" sz="1400" b="1" dirty="0" smtClean="0"/>
              <a:t>Серебряного Диплома </a:t>
            </a:r>
            <a:r>
              <a:rPr lang="ru-RU" sz="1400" dirty="0" smtClean="0"/>
              <a:t>за свое сольное выступление.</a:t>
            </a:r>
          </a:p>
          <a:p>
            <a:r>
              <a:rPr lang="ru-RU" sz="1400" dirty="0" smtClean="0"/>
              <a:t>Софья занимается в МБУ ДО ДХШ </a:t>
            </a:r>
            <a:r>
              <a:rPr lang="ru-RU" sz="1400" dirty="0" err="1" smtClean="0"/>
              <a:t>им.М.М.Плисецкой</a:t>
            </a:r>
            <a:endParaRPr lang="ru-RU" sz="1400" dirty="0"/>
          </a:p>
        </p:txBody>
      </p:sp>
      <p:pic>
        <p:nvPicPr>
          <p:cNvPr id="22" name="Рисунок 21" descr="C:\Users\stud\Desktop\Газета\С победой.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85" y="3463743"/>
            <a:ext cx="2930153" cy="1725930"/>
          </a:xfrm>
          <a:prstGeom prst="rect">
            <a:avLst/>
          </a:prstGeom>
          <a:noFill/>
          <a:ln>
            <a:noFill/>
          </a:ln>
        </p:spPr>
      </p:pic>
    </p:spTree>
    <p:extLst>
      <p:ext uri="{BB962C8B-B14F-4D97-AF65-F5344CB8AC3E}">
        <p14:creationId xmlns:p14="http://schemas.microsoft.com/office/powerpoint/2010/main" val="2124438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flipV="1">
            <a:off x="404664" y="251520"/>
            <a:ext cx="6264696" cy="356111"/>
          </a:xfrm>
          <a:prstGeom prst="rect">
            <a:avLst/>
          </a:prstGeom>
          <a:ln w="3175">
            <a:solidFill>
              <a:schemeClr val="accent6">
                <a:lumMod val="75000"/>
              </a:schemeClr>
            </a:solidFill>
          </a:ln>
        </p:spPr>
        <p:txBody>
          <a:bodyPr wrap="square">
            <a:spAutoFit/>
          </a:bodyPr>
          <a:lstStyle/>
          <a:p>
            <a:endParaRPr lang="ru-RU" sz="1600" dirty="0">
              <a:solidFill>
                <a:srgbClr val="5B6770"/>
              </a:solidFill>
              <a:latin typeface="Bookman Old Style" pitchFamily="18" charset="0"/>
            </a:endParaRPr>
          </a:p>
        </p:txBody>
      </p:sp>
      <p:sp>
        <p:nvSpPr>
          <p:cNvPr id="15" name="Прямоугольник 14"/>
          <p:cNvSpPr/>
          <p:nvPr/>
        </p:nvSpPr>
        <p:spPr>
          <a:xfrm>
            <a:off x="404664" y="7812360"/>
            <a:ext cx="48965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t>Сайт лицея</a:t>
            </a:r>
            <a:r>
              <a:rPr lang="en-US" sz="1100" dirty="0" smtClean="0"/>
              <a:t>:</a:t>
            </a:r>
            <a:r>
              <a:rPr lang="ru-RU" sz="1100" dirty="0" smtClean="0"/>
              <a:t> </a:t>
            </a:r>
            <a:endParaRPr lang="ru-RU" sz="1100" dirty="0"/>
          </a:p>
        </p:txBody>
      </p:sp>
      <p:sp>
        <p:nvSpPr>
          <p:cNvPr id="8" name="Прямоугольник 7"/>
          <p:cNvSpPr/>
          <p:nvPr/>
        </p:nvSpPr>
        <p:spPr>
          <a:xfrm>
            <a:off x="2348880" y="6156176"/>
            <a:ext cx="4509119" cy="1985159"/>
          </a:xfrm>
          <a:prstGeom prst="rect">
            <a:avLst/>
          </a:prstGeom>
        </p:spPr>
        <p:txBody>
          <a:bodyPr wrap="square">
            <a:spAutoFit/>
          </a:bodyPr>
          <a:lstStyle/>
          <a:p>
            <a:endParaRPr lang="ru-RU" sz="1400" dirty="0" smtClean="0"/>
          </a:p>
          <a:p>
            <a:endParaRPr lang="ru-RU" sz="800" dirty="0"/>
          </a:p>
          <a:p>
            <a:endParaRPr lang="ru-RU" sz="1400" dirty="0" smtClean="0"/>
          </a:p>
          <a:p>
            <a:endParaRPr lang="ru-RU" sz="1400" dirty="0"/>
          </a:p>
          <a:p>
            <a:endParaRPr lang="ru-RU" sz="1400" dirty="0" smtClean="0"/>
          </a:p>
          <a:p>
            <a:endParaRPr lang="ru-RU" sz="1400" dirty="0"/>
          </a:p>
          <a:p>
            <a:r>
              <a:rPr lang="ru-RU" sz="1200" dirty="0" smtClean="0"/>
              <a:t> </a:t>
            </a:r>
          </a:p>
          <a:p>
            <a:endParaRPr lang="ru-RU" sz="1100" dirty="0" smtClean="0">
              <a:solidFill>
                <a:schemeClr val="bg1">
                  <a:lumMod val="95000"/>
                </a:schemeClr>
              </a:solidFill>
            </a:endParaRPr>
          </a:p>
          <a:p>
            <a:r>
              <a:rPr lang="ru-RU" sz="1100" dirty="0" smtClean="0">
                <a:solidFill>
                  <a:schemeClr val="bg1">
                    <a:lumMod val="95000"/>
                  </a:schemeClr>
                </a:solidFill>
              </a:rPr>
              <a:t>     </a:t>
            </a:r>
          </a:p>
          <a:p>
            <a:r>
              <a:rPr lang="ru-RU" sz="1100" dirty="0">
                <a:solidFill>
                  <a:schemeClr val="bg1">
                    <a:lumMod val="95000"/>
                  </a:schemeClr>
                </a:solidFill>
              </a:rPr>
              <a:t> </a:t>
            </a:r>
            <a:r>
              <a:rPr lang="ru-RU" sz="1100" dirty="0" smtClean="0">
                <a:solidFill>
                  <a:schemeClr val="bg1">
                    <a:lumMod val="95000"/>
                  </a:schemeClr>
                </a:solidFill>
              </a:rPr>
              <a:t>         </a:t>
            </a:r>
            <a:endParaRPr lang="ru-RU" dirty="0">
              <a:solidFill>
                <a:schemeClr val="bg1">
                  <a:lumMod val="95000"/>
                </a:schemeClr>
              </a:solidFill>
            </a:endParaRPr>
          </a:p>
        </p:txBody>
      </p:sp>
      <p:sp>
        <p:nvSpPr>
          <p:cNvPr id="10" name="Прямоугольник 9"/>
          <p:cNvSpPr/>
          <p:nvPr/>
        </p:nvSpPr>
        <p:spPr>
          <a:xfrm>
            <a:off x="3717032" y="-875645"/>
            <a:ext cx="2952328" cy="2123658"/>
          </a:xfrm>
          <a:prstGeom prst="rect">
            <a:avLst/>
          </a:prstGeom>
        </p:spPr>
        <p:txBody>
          <a:bodyPr wrap="square">
            <a:spAutoFit/>
          </a:bodyPr>
          <a:lstStyle/>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11" name="Прямоугольник 10"/>
          <p:cNvSpPr/>
          <p:nvPr/>
        </p:nvSpPr>
        <p:spPr>
          <a:xfrm>
            <a:off x="296652" y="2125176"/>
            <a:ext cx="3132348"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87473" y="3347864"/>
            <a:ext cx="3321547" cy="3255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87473" y="1340346"/>
            <a:ext cx="3321547" cy="1569660"/>
          </a:xfrm>
          <a:prstGeom prst="rect">
            <a:avLst/>
          </a:prstGeom>
        </p:spPr>
        <p:txBody>
          <a:bodyPr wrap="square">
            <a:spAutoFit/>
          </a:bodyPr>
          <a:lstStyle/>
          <a:p>
            <a:endParaRPr lang="ru-RU" sz="1200" dirty="0" smtClean="0"/>
          </a:p>
          <a:p>
            <a:endParaRPr lang="ru-RU" sz="1200" dirty="0" smtClean="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p:txBody>
      </p:sp>
      <p:sp>
        <p:nvSpPr>
          <p:cNvPr id="16" name="Прямоугольник 15"/>
          <p:cNvSpPr/>
          <p:nvPr/>
        </p:nvSpPr>
        <p:spPr>
          <a:xfrm>
            <a:off x="287472" y="2810525"/>
            <a:ext cx="6237871" cy="4154984"/>
          </a:xfrm>
          <a:prstGeom prst="rect">
            <a:avLst/>
          </a:prstGeom>
        </p:spPr>
        <p:txBody>
          <a:bodyPr wrap="square">
            <a:spAutoFit/>
          </a:bodyPr>
          <a:lstStyle/>
          <a:p>
            <a:endParaRPr lang="ru-RU" sz="1200" dirty="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a:p>
            <a:endParaRPr lang="ru-RU" sz="1200" dirty="0"/>
          </a:p>
          <a:p>
            <a:endParaRPr lang="ru-RU" sz="1200" dirty="0" smtClean="0"/>
          </a:p>
        </p:txBody>
      </p:sp>
      <p:sp>
        <p:nvSpPr>
          <p:cNvPr id="9" name="Прямоугольник 8"/>
          <p:cNvSpPr/>
          <p:nvPr/>
        </p:nvSpPr>
        <p:spPr>
          <a:xfrm>
            <a:off x="4437112" y="4571999"/>
            <a:ext cx="2160240" cy="646331"/>
          </a:xfrm>
          <a:prstGeom prst="rect">
            <a:avLst/>
          </a:prstGeom>
        </p:spPr>
        <p:txBody>
          <a:bodyPr wrap="square">
            <a:spAutoFit/>
          </a:bodyPr>
          <a:lstStyle/>
          <a:p>
            <a:endParaRPr lang="ru-RU" dirty="0" smtClean="0"/>
          </a:p>
          <a:p>
            <a:endParaRPr lang="ru-RU" dirty="0"/>
          </a:p>
        </p:txBody>
      </p:sp>
      <p:sp>
        <p:nvSpPr>
          <p:cNvPr id="3" name="Пятно 2 2"/>
          <p:cNvSpPr/>
          <p:nvPr/>
        </p:nvSpPr>
        <p:spPr>
          <a:xfrm>
            <a:off x="6021288" y="8316416"/>
            <a:ext cx="770384" cy="67569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9</a:t>
            </a:r>
          </a:p>
        </p:txBody>
      </p:sp>
      <p:sp>
        <p:nvSpPr>
          <p:cNvPr id="13" name="Прямоугольник 12"/>
          <p:cNvSpPr/>
          <p:nvPr/>
        </p:nvSpPr>
        <p:spPr>
          <a:xfrm>
            <a:off x="188641" y="7434321"/>
            <a:ext cx="6408711" cy="1169551"/>
          </a:xfrm>
          <a:prstGeom prst="rect">
            <a:avLst/>
          </a:prstGeom>
        </p:spPr>
        <p:txBody>
          <a:bodyPr wrap="square">
            <a:spAutoFit/>
          </a:bodyPr>
          <a:lstStyle/>
          <a:p>
            <a:r>
              <a:rPr lang="ru-RU" sz="1000" dirty="0" smtClean="0">
                <a:latin typeface="Times New Roman" pitchFamily="18" charset="0"/>
                <a:cs typeface="Times New Roman" pitchFamily="18" charset="0"/>
              </a:rPr>
              <a:t>Учредитель: </a:t>
            </a:r>
            <a:r>
              <a:rPr lang="ru-RU" sz="1000" dirty="0">
                <a:latin typeface="Times New Roman" pitchFamily="18" charset="0"/>
                <a:cs typeface="Times New Roman" pitchFamily="18" charset="0"/>
              </a:rPr>
              <a:t>МБУ «Лицей № 76» </a:t>
            </a: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Руководитель  </a:t>
            </a:r>
            <a:r>
              <a:rPr lang="ru-RU" sz="1000" dirty="0">
                <a:latin typeface="Times New Roman" pitchFamily="18" charset="0"/>
                <a:cs typeface="Times New Roman" pitchFamily="18" charset="0"/>
              </a:rPr>
              <a:t>- </a:t>
            </a:r>
            <a:r>
              <a:rPr lang="ru-RU" sz="1000" dirty="0" err="1">
                <a:latin typeface="Times New Roman" pitchFamily="18" charset="0"/>
                <a:cs typeface="Times New Roman" pitchFamily="18" charset="0"/>
              </a:rPr>
              <a:t>Газизова</a:t>
            </a:r>
            <a:r>
              <a:rPr lang="ru-RU" sz="1000" dirty="0">
                <a:latin typeface="Times New Roman" pitchFamily="18" charset="0"/>
                <a:cs typeface="Times New Roman" pitchFamily="18" charset="0"/>
              </a:rPr>
              <a:t> О.Н</a:t>
            </a:r>
            <a:r>
              <a:rPr lang="ru-RU" sz="1000" dirty="0" smtClean="0">
                <a:latin typeface="Times New Roman" pitchFamily="18" charset="0"/>
                <a:cs typeface="Times New Roman" pitchFamily="18" charset="0"/>
              </a:rPr>
              <a:t>.–</a:t>
            </a:r>
            <a:r>
              <a:rPr lang="en-US" sz="1000" dirty="0" smtClean="0">
                <a:latin typeface="Times New Roman" pitchFamily="18" charset="0"/>
                <a:cs typeface="Times New Roman" pitchFamily="18" charset="0"/>
              </a:rPr>
              <a:t> </a:t>
            </a:r>
            <a:r>
              <a:rPr lang="ru-RU" sz="1000" dirty="0" smtClean="0">
                <a:latin typeface="Times New Roman" pitchFamily="18" charset="0"/>
                <a:cs typeface="Times New Roman" pitchFamily="18" charset="0"/>
              </a:rPr>
              <a:t>зам</a:t>
            </a:r>
            <a:r>
              <a:rPr lang="en-US" sz="1000" dirty="0">
                <a:latin typeface="Times New Roman" pitchFamily="18" charset="0"/>
                <a:cs typeface="Times New Roman" pitchFamily="18" charset="0"/>
              </a:rPr>
              <a:t>.</a:t>
            </a:r>
            <a:r>
              <a:rPr lang="ru-RU" sz="1000" dirty="0" smtClean="0">
                <a:latin typeface="Times New Roman" pitchFamily="18" charset="0"/>
                <a:cs typeface="Times New Roman" pitchFamily="18" charset="0"/>
              </a:rPr>
              <a:t> </a:t>
            </a:r>
            <a:r>
              <a:rPr lang="ru-RU" sz="1000" dirty="0">
                <a:latin typeface="Times New Roman" pitchFamily="18" charset="0"/>
                <a:cs typeface="Times New Roman" pitchFamily="18" charset="0"/>
              </a:rPr>
              <a:t>директора              Периодичность: </a:t>
            </a:r>
            <a:r>
              <a:rPr lang="ru-RU" sz="1000" dirty="0" smtClean="0">
                <a:latin typeface="Times New Roman" pitchFamily="18" charset="0"/>
                <a:cs typeface="Times New Roman" pitchFamily="18" charset="0"/>
              </a:rPr>
              <a:t>1 </a:t>
            </a:r>
            <a:r>
              <a:rPr lang="ru-RU" sz="1000" dirty="0">
                <a:latin typeface="Times New Roman" pitchFamily="18" charset="0"/>
                <a:cs typeface="Times New Roman" pitchFamily="18" charset="0"/>
              </a:rPr>
              <a:t>раз в месяц                           </a:t>
            </a:r>
            <a:r>
              <a:rPr lang="ru-RU" sz="1000" dirty="0" smtClean="0">
                <a:latin typeface="Times New Roman" pitchFamily="18" charset="0"/>
                <a:cs typeface="Times New Roman" pitchFamily="18" charset="0"/>
              </a:rPr>
              <a:t>        Редактор – Полозова С.В.</a:t>
            </a:r>
            <a:endParaRPr lang="ru-RU" sz="1000" dirty="0">
              <a:latin typeface="Times New Roman" pitchFamily="18" charset="0"/>
              <a:cs typeface="Times New Roman" pitchFamily="18" charset="0"/>
            </a:endParaRPr>
          </a:p>
          <a:p>
            <a:r>
              <a:rPr lang="ru-RU" sz="1000" dirty="0" smtClean="0">
                <a:latin typeface="Times New Roman" pitchFamily="18" charset="0"/>
                <a:cs typeface="Times New Roman" pitchFamily="18" charset="0"/>
              </a:rPr>
              <a:t>Выходит: с </a:t>
            </a:r>
            <a:r>
              <a:rPr lang="ru-RU" sz="1000" dirty="0">
                <a:latin typeface="Times New Roman" pitchFamily="18" charset="0"/>
                <a:cs typeface="Times New Roman" pitchFamily="18" charset="0"/>
              </a:rPr>
              <a:t>1 сентября 2021 </a:t>
            </a:r>
            <a:r>
              <a:rPr lang="ru-RU" sz="1000" dirty="0" smtClean="0">
                <a:latin typeface="Times New Roman" pitchFamily="18" charset="0"/>
                <a:cs typeface="Times New Roman" pitchFamily="18" charset="0"/>
              </a:rPr>
              <a:t>года                              Корреспонденты:</a:t>
            </a:r>
            <a:endParaRPr lang="ru-RU" sz="1000" dirty="0">
              <a:latin typeface="Times New Roman" pitchFamily="18" charset="0"/>
              <a:cs typeface="Times New Roman" pitchFamily="18" charset="0"/>
            </a:endParaRPr>
          </a:p>
          <a:p>
            <a:r>
              <a:rPr lang="ru-RU" sz="1000" dirty="0">
                <a:latin typeface="Times New Roman" pitchFamily="18" charset="0"/>
                <a:cs typeface="Times New Roman" pitchFamily="18" charset="0"/>
              </a:rPr>
              <a:t>Наш адрес: Самарская </a:t>
            </a:r>
            <a:r>
              <a:rPr lang="ru-RU" sz="1000" dirty="0" smtClean="0">
                <a:latin typeface="Times New Roman" pitchFamily="18" charset="0"/>
                <a:cs typeface="Times New Roman" pitchFamily="18" charset="0"/>
              </a:rPr>
              <a:t>область                                 Елизавета </a:t>
            </a:r>
            <a:r>
              <a:rPr lang="ru-RU" sz="1000" dirty="0" err="1" smtClean="0">
                <a:latin typeface="Times New Roman" pitchFamily="18" charset="0"/>
                <a:cs typeface="Times New Roman" pitchFamily="18" charset="0"/>
              </a:rPr>
              <a:t>Тарновская</a:t>
            </a:r>
            <a:r>
              <a:rPr lang="ru-RU" sz="1000" dirty="0" smtClean="0">
                <a:latin typeface="Times New Roman" pitchFamily="18" charset="0"/>
                <a:cs typeface="Times New Roman" pitchFamily="18" charset="0"/>
              </a:rPr>
              <a:t>, Ангелина Гусева, София </a:t>
            </a:r>
            <a:r>
              <a:rPr lang="ru-RU" sz="1000" dirty="0" err="1" smtClean="0">
                <a:latin typeface="Times New Roman" pitchFamily="18" charset="0"/>
                <a:cs typeface="Times New Roman" pitchFamily="18" charset="0"/>
              </a:rPr>
              <a:t>Чайкун</a:t>
            </a:r>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г.Тольятти</a:t>
            </a:r>
            <a:r>
              <a:rPr lang="ru-RU" sz="1000" dirty="0" smtClean="0">
                <a:latin typeface="Times New Roman" pitchFamily="18" charset="0"/>
                <a:cs typeface="Times New Roman" pitchFamily="18" charset="0"/>
              </a:rPr>
              <a:t>, пр-т Степана Разина 78                          Кристина Белоножка</a:t>
            </a:r>
          </a:p>
          <a:p>
            <a:r>
              <a:rPr lang="ru-RU" sz="1000" dirty="0" smtClean="0">
                <a:latin typeface="Times New Roman" pitchFamily="18" charset="0"/>
                <a:cs typeface="Times New Roman" pitchFamily="18" charset="0"/>
              </a:rPr>
              <a:t>Контакты</a:t>
            </a:r>
            <a:r>
              <a:rPr lang="ru-RU" sz="1000" dirty="0">
                <a:latin typeface="Times New Roman" pitchFamily="18" charset="0"/>
                <a:cs typeface="Times New Roman" pitchFamily="18" charset="0"/>
              </a:rPr>
              <a:t>: 8(8482) </a:t>
            </a:r>
            <a:r>
              <a:rPr lang="ru-RU" sz="1000" dirty="0" smtClean="0">
                <a:latin typeface="Times New Roman" pitchFamily="18" charset="0"/>
                <a:cs typeface="Times New Roman" pitchFamily="18" charset="0"/>
              </a:rPr>
              <a:t>34-10-07                                       </a:t>
            </a:r>
            <a:r>
              <a:rPr lang="ru-RU" sz="1000" smtClean="0">
                <a:latin typeface="Times New Roman" pitchFamily="18" charset="0"/>
                <a:cs typeface="Times New Roman" pitchFamily="18" charset="0"/>
              </a:rPr>
              <a:t>Фото корреспондентов.</a:t>
            </a:r>
            <a:endParaRPr lang="ru-RU" sz="1000" dirty="0">
              <a:latin typeface="Times New Roman" pitchFamily="18" charset="0"/>
              <a:cs typeface="Times New Roman" pitchFamily="18" charset="0"/>
            </a:endParaRPr>
          </a:p>
          <a:p>
            <a:r>
              <a:rPr lang="ru-RU" sz="1000" dirty="0">
                <a:latin typeface="Times New Roman" pitchFamily="18" charset="0"/>
                <a:cs typeface="Times New Roman" pitchFamily="18" charset="0"/>
              </a:rPr>
              <a:t>Сайт лицея: </a:t>
            </a:r>
            <a:r>
              <a:rPr lang="ru-RU" sz="1000" dirty="0" smtClean="0">
                <a:latin typeface="Times New Roman" pitchFamily="18" charset="0"/>
                <a:cs typeface="Times New Roman" pitchFamily="18" charset="0"/>
              </a:rPr>
              <a:t>scool76@edu.tgl.ru</a:t>
            </a:r>
            <a:endParaRPr lang="ru-RU" sz="1000" dirty="0">
              <a:latin typeface="Times New Roman" pitchFamily="18" charset="0"/>
              <a:cs typeface="Times New Roman" pitchFamily="18" charset="0"/>
            </a:endParaRPr>
          </a:p>
        </p:txBody>
      </p:sp>
      <p:sp>
        <p:nvSpPr>
          <p:cNvPr id="18" name="Прямоугольник 17"/>
          <p:cNvSpPr/>
          <p:nvPr/>
        </p:nvSpPr>
        <p:spPr>
          <a:xfrm>
            <a:off x="404664" y="238299"/>
            <a:ext cx="626469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ru-RU" dirty="0" smtClean="0">
                <a:solidFill>
                  <a:srgbClr val="C00000"/>
                </a:solidFill>
                <a:latin typeface="Bookman Old Style" pitchFamily="18" charset="0"/>
              </a:rPr>
              <a:t>Ура! Каникулы!</a:t>
            </a:r>
            <a:endParaRPr lang="ru-RU" dirty="0">
              <a:solidFill>
                <a:srgbClr val="C00000"/>
              </a:solidFill>
              <a:latin typeface="Bookman Old Style" pitchFamily="18" charset="0"/>
            </a:endParaRPr>
          </a:p>
        </p:txBody>
      </p:sp>
      <p:sp>
        <p:nvSpPr>
          <p:cNvPr id="20" name="Прямоугольник 19"/>
          <p:cNvSpPr/>
          <p:nvPr/>
        </p:nvSpPr>
        <p:spPr>
          <a:xfrm>
            <a:off x="353850" y="3988101"/>
            <a:ext cx="3622264" cy="33547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dirty="0" smtClean="0">
                <a:solidFill>
                  <a:srgbClr val="C00000"/>
                </a:solidFill>
              </a:rPr>
              <a:t>Внимание, КОНКУРС!</a:t>
            </a:r>
          </a:p>
          <a:p>
            <a:pPr algn="ctr"/>
            <a:r>
              <a:rPr lang="ru-RU" sz="1400" dirty="0" smtClean="0">
                <a:solidFill>
                  <a:schemeClr val="tx1"/>
                </a:solidFill>
              </a:rPr>
              <a:t>Дорогие читатели, наша газета объявляет конкурс на лучший рассказ о том, как вы провели  осенние каникулы. Рассказ может быть выполнен в виде рисунка, фотографии, сочинения. </a:t>
            </a:r>
          </a:p>
          <a:p>
            <a:pPr algn="ctr"/>
            <a:r>
              <a:rPr lang="ru-RU" sz="1400" dirty="0" smtClean="0">
                <a:solidFill>
                  <a:schemeClr val="tx1"/>
                </a:solidFill>
              </a:rPr>
              <a:t>Уважаемые педагоги – вы также можете принять участие в этом конкурсе.</a:t>
            </a:r>
          </a:p>
          <a:p>
            <a:pPr algn="ctr"/>
            <a:r>
              <a:rPr lang="ru-RU" sz="1400" dirty="0" smtClean="0">
                <a:solidFill>
                  <a:schemeClr val="tx1"/>
                </a:solidFill>
              </a:rPr>
              <a:t>Авторы лучших работ получат </a:t>
            </a:r>
            <a:r>
              <a:rPr lang="ru-RU" sz="1400" b="1" dirty="0" smtClean="0">
                <a:solidFill>
                  <a:srgbClr val="C00000"/>
                </a:solidFill>
              </a:rPr>
              <a:t>дипломы </a:t>
            </a:r>
            <a:r>
              <a:rPr lang="ru-RU" sz="1400" dirty="0" smtClean="0">
                <a:solidFill>
                  <a:schemeClr val="tx1"/>
                </a:solidFill>
              </a:rPr>
              <a:t>участников и </a:t>
            </a:r>
            <a:r>
              <a:rPr lang="ru-RU" sz="1400" b="1" dirty="0" smtClean="0">
                <a:solidFill>
                  <a:srgbClr val="C00000"/>
                </a:solidFill>
              </a:rPr>
              <a:t>призы!</a:t>
            </a:r>
          </a:p>
          <a:p>
            <a:pPr algn="ctr"/>
            <a:r>
              <a:rPr lang="ru-RU" sz="1400" dirty="0" smtClean="0">
                <a:solidFill>
                  <a:schemeClr val="tx1"/>
                </a:solidFill>
              </a:rPr>
              <a:t>Ваши работы присылайте на электронный адрес: </a:t>
            </a:r>
            <a:r>
              <a:rPr lang="en-US" sz="1400" dirty="0" smtClean="0">
                <a:solidFill>
                  <a:schemeClr val="tx1"/>
                </a:solidFill>
                <a:hlinkClick r:id="rId2"/>
              </a:rPr>
              <a:t>cboss7@yandex.ru</a:t>
            </a:r>
            <a:r>
              <a:rPr lang="ru-RU" sz="1400" dirty="0" smtClean="0">
                <a:solidFill>
                  <a:schemeClr val="tx1"/>
                </a:solidFill>
              </a:rPr>
              <a:t> с пометкой «На конкурс». Не забудьте указать свое имя и фамилию, класс. Итоги будут опубликованы в ноябрьском номере газеты.</a:t>
            </a:r>
            <a:endParaRPr lang="ru-RU" sz="1400" dirty="0">
              <a:solidFill>
                <a:schemeClr val="tx1"/>
              </a:solidFill>
            </a:endParaRPr>
          </a:p>
        </p:txBody>
      </p:sp>
      <p:pic>
        <p:nvPicPr>
          <p:cNvPr id="22" name="Рисунок 21" descr="C:\Users\stud\Desktop\Газета\ШГ октябрь 2022\7bc08ca49e1e4d503af3e87b0b6dd9a8.png"/>
          <p:cNvPicPr/>
          <p:nvPr/>
        </p:nvPicPr>
        <p:blipFill>
          <a:blip r:embed="rId3">
            <a:extLst>
              <a:ext uri="{28A0092B-C50C-407E-A947-70E740481C1C}">
                <a14:useLocalDpi xmlns:a14="http://schemas.microsoft.com/office/drawing/2010/main" val="0"/>
              </a:ext>
            </a:extLst>
          </a:blip>
          <a:srcRect/>
          <a:stretch>
            <a:fillRect/>
          </a:stretch>
        </p:blipFill>
        <p:spPr bwMode="auto">
          <a:xfrm>
            <a:off x="2715565" y="755576"/>
            <a:ext cx="3988472" cy="3168352"/>
          </a:xfrm>
          <a:prstGeom prst="rect">
            <a:avLst/>
          </a:prstGeom>
          <a:noFill/>
          <a:ln>
            <a:noFill/>
          </a:ln>
        </p:spPr>
      </p:pic>
      <p:sp>
        <p:nvSpPr>
          <p:cNvPr id="4" name="TextBox 3"/>
          <p:cNvSpPr txBox="1"/>
          <p:nvPr/>
        </p:nvSpPr>
        <p:spPr>
          <a:xfrm>
            <a:off x="287473" y="755576"/>
            <a:ext cx="2428092" cy="3600986"/>
          </a:xfrm>
          <a:prstGeom prst="rect">
            <a:avLst/>
          </a:prstGeom>
          <a:noFill/>
        </p:spPr>
        <p:txBody>
          <a:bodyPr wrap="square" rtlCol="0">
            <a:spAutoFit/>
          </a:bodyPr>
          <a:lstStyle/>
          <a:p>
            <a:r>
              <a:rPr lang="ru-RU" sz="1400" dirty="0" smtClean="0"/>
              <a:t>28 октября завершается первая четверть учебного процесса. Проверены знания за прошлый год, началось освоение нового материала, получены первые итоговые оценки. Теперь можно немного отдохнуть и перевести дух.  До 7 ноября – </a:t>
            </a:r>
            <a:r>
              <a:rPr lang="ru-RU" sz="1400" dirty="0" smtClean="0">
                <a:solidFill>
                  <a:srgbClr val="C00000"/>
                </a:solidFill>
              </a:rPr>
              <a:t>ОСЕННИЕ КАНИКУЛЫ! </a:t>
            </a:r>
          </a:p>
          <a:p>
            <a:r>
              <a:rPr lang="ru-RU" sz="1400" dirty="0" smtClean="0"/>
              <a:t>Отдыхайте с пользой: занимайтесь любимыми делами, гуляйте и читайте увлекательные книги.</a:t>
            </a:r>
          </a:p>
          <a:p>
            <a:endParaRPr lang="ru-RU" sz="1600" dirty="0"/>
          </a:p>
          <a:p>
            <a:endParaRPr lang="ru-RU" sz="1600" dirty="0"/>
          </a:p>
        </p:txBody>
      </p:sp>
      <p:sp>
        <p:nvSpPr>
          <p:cNvPr id="7" name="Прямоугольник 6"/>
          <p:cNvSpPr/>
          <p:nvPr/>
        </p:nvSpPr>
        <p:spPr>
          <a:xfrm>
            <a:off x="4247182" y="4788024"/>
            <a:ext cx="2329408" cy="22929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300" dirty="0"/>
              <a:t>В </a:t>
            </a:r>
            <a:r>
              <a:rPr lang="ru-RU" sz="1300" dirty="0" smtClean="0"/>
              <a:t>Древнем Риме</a:t>
            </a:r>
            <a:r>
              <a:rPr lang="ru-RU" sz="1300" dirty="0"/>
              <a:t> период летней </a:t>
            </a:r>
            <a:r>
              <a:rPr lang="ru-RU" sz="1300" dirty="0" smtClean="0"/>
              <a:t>жары совпадал </a:t>
            </a:r>
            <a:r>
              <a:rPr lang="ru-RU" sz="1300" dirty="0"/>
              <a:t>с началом утренней </a:t>
            </a:r>
            <a:r>
              <a:rPr lang="ru-RU" sz="1300" dirty="0" smtClean="0"/>
              <a:t>видимости Сириуса – звезды созвездия Большого Пса. Эти дни называли </a:t>
            </a:r>
            <a:r>
              <a:rPr lang="ru-RU" sz="1300" dirty="0"/>
              <a:t>«</a:t>
            </a:r>
            <a:r>
              <a:rPr lang="ru-RU" sz="1300" dirty="0" err="1"/>
              <a:t>dies</a:t>
            </a:r>
            <a:r>
              <a:rPr lang="ru-RU" sz="1300" dirty="0"/>
              <a:t> </a:t>
            </a:r>
            <a:r>
              <a:rPr lang="ru-RU" sz="1300" b="1" dirty="0" err="1"/>
              <a:t>caniculares</a:t>
            </a:r>
            <a:r>
              <a:rPr lang="ru-RU" sz="1300" dirty="0" smtClean="0"/>
              <a:t>»— </a:t>
            </a:r>
            <a:r>
              <a:rPr lang="ru-RU" sz="1300" dirty="0"/>
              <a:t>«собачьи дни» (с 22 июля по 23 августа</a:t>
            </a:r>
            <a:r>
              <a:rPr lang="ru-RU" sz="1300" dirty="0" smtClean="0"/>
              <a:t>). Они считались </a:t>
            </a:r>
            <a:r>
              <a:rPr lang="ru-RU" sz="1300" dirty="0"/>
              <a:t>временем летнего </a:t>
            </a:r>
            <a:r>
              <a:rPr lang="ru-RU" sz="1300" dirty="0" smtClean="0"/>
              <a:t>отпуска. Отсюда </a:t>
            </a:r>
            <a:r>
              <a:rPr lang="ru-RU" sz="1300" dirty="0"/>
              <a:t>и происходит слово </a:t>
            </a:r>
            <a:r>
              <a:rPr lang="ru-RU" sz="1300" b="1" dirty="0"/>
              <a:t>«каникулы</a:t>
            </a:r>
            <a:r>
              <a:rPr lang="ru-RU" sz="1300" b="1" dirty="0" smtClean="0"/>
              <a:t>».</a:t>
            </a:r>
            <a:endParaRPr lang="ru-RU" sz="1300" b="1" dirty="0"/>
          </a:p>
        </p:txBody>
      </p:sp>
      <p:sp>
        <p:nvSpPr>
          <p:cNvPr id="25" name="Стрелка вниз 24"/>
          <p:cNvSpPr/>
          <p:nvPr/>
        </p:nvSpPr>
        <p:spPr>
          <a:xfrm>
            <a:off x="4175931" y="4068530"/>
            <a:ext cx="2471910" cy="5760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А знаете ли вы, что….</a:t>
            </a:r>
            <a:endParaRPr lang="ru-RU" sz="1400" dirty="0"/>
          </a:p>
        </p:txBody>
      </p:sp>
    </p:spTree>
    <p:extLst>
      <p:ext uri="{BB962C8B-B14F-4D97-AF65-F5344CB8AC3E}">
        <p14:creationId xmlns:p14="http://schemas.microsoft.com/office/powerpoint/2010/main" val="3489742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7272</TotalTime>
  <Words>1427</Words>
  <Application>Microsoft Office PowerPoint</Application>
  <PresentationFormat>Экран (4:3)</PresentationFormat>
  <Paragraphs>473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19 октября – День лицеиста!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Музей</dc:creator>
  <cp:lastModifiedBy>stud</cp:lastModifiedBy>
  <cp:revision>195</cp:revision>
  <cp:lastPrinted>2021-02-26T11:05:27Z</cp:lastPrinted>
  <dcterms:created xsi:type="dcterms:W3CDTF">2021-02-26T10:41:22Z</dcterms:created>
  <dcterms:modified xsi:type="dcterms:W3CDTF">2022-10-26T09:26:14Z</dcterms:modified>
</cp:coreProperties>
</file>